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 id="2147483684" r:id="rId2"/>
  </p:sldMasterIdLst>
  <p:notesMasterIdLst>
    <p:notesMasterId r:id="rId41"/>
  </p:notesMasterIdLst>
  <p:sldIdLst>
    <p:sldId id="285" r:id="rId3"/>
    <p:sldId id="305" r:id="rId4"/>
    <p:sldId id="306" r:id="rId5"/>
    <p:sldId id="307" r:id="rId6"/>
    <p:sldId id="308" r:id="rId7"/>
    <p:sldId id="309" r:id="rId8"/>
    <p:sldId id="310" r:id="rId9"/>
    <p:sldId id="295" r:id="rId10"/>
    <p:sldId id="286" r:id="rId11"/>
    <p:sldId id="287" r:id="rId12"/>
    <p:sldId id="288" r:id="rId13"/>
    <p:sldId id="289" r:id="rId14"/>
    <p:sldId id="291" r:id="rId15"/>
    <p:sldId id="292" r:id="rId16"/>
    <p:sldId id="311" r:id="rId17"/>
    <p:sldId id="312" r:id="rId18"/>
    <p:sldId id="313" r:id="rId19"/>
    <p:sldId id="314" r:id="rId20"/>
    <p:sldId id="315" r:id="rId21"/>
    <p:sldId id="294" r:id="rId22"/>
    <p:sldId id="317" r:id="rId23"/>
    <p:sldId id="322" r:id="rId24"/>
    <p:sldId id="327" r:id="rId25"/>
    <p:sldId id="329" r:id="rId26"/>
    <p:sldId id="331" r:id="rId27"/>
    <p:sldId id="325" r:id="rId28"/>
    <p:sldId id="330" r:id="rId29"/>
    <p:sldId id="333" r:id="rId30"/>
    <p:sldId id="332" r:id="rId31"/>
    <p:sldId id="323" r:id="rId32"/>
    <p:sldId id="326" r:id="rId33"/>
    <p:sldId id="335" r:id="rId34"/>
    <p:sldId id="334" r:id="rId35"/>
    <p:sldId id="321" r:id="rId36"/>
    <p:sldId id="316" r:id="rId37"/>
    <p:sldId id="320" r:id="rId38"/>
    <p:sldId id="318" r:id="rId39"/>
    <p:sldId id="319" r:id="rId4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00"/>
    <a:srgbClr val="5E42C4"/>
    <a:srgbClr val="FAFFBB"/>
    <a:srgbClr val="B709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5901" autoAdjust="0"/>
    <p:restoredTop sz="94660"/>
  </p:normalViewPr>
  <p:slideViewPr>
    <p:cSldViewPr>
      <p:cViewPr varScale="1">
        <p:scale>
          <a:sx n="69" d="100"/>
          <a:sy n="69" d="100"/>
        </p:scale>
        <p:origin x="-222" y="-9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608E0C6-7586-42C3-9B13-36C30ACB3D28}" type="datetimeFigureOut">
              <a:rPr lang="en-US" smtClean="0"/>
              <a:pPr/>
              <a:t>5/16/2015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78BF681-B212-4C04-9FDD-EBA0A597F0BE}" type="slidenum">
              <a:rPr lang="en-US" smtClean="0"/>
              <a:pPr/>
              <a:t>‹#›</a:t>
            </a:fld>
            <a:endParaRPr lang="en-US"/>
          </a:p>
        </p:txBody>
      </p:sp>
    </p:spTree>
    <p:extLst>
      <p:ext uri="{BB962C8B-B14F-4D97-AF65-F5344CB8AC3E}">
        <p14:creationId xmlns:p14="http://schemas.microsoft.com/office/powerpoint/2010/main" val="19757896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3048"/>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Subtitle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r>
              <a:rPr lang="en-US" smtClean="0"/>
              <a:t>5/17/2014</a:t>
            </a:r>
            <a:endParaRPr lang="en-US"/>
          </a:p>
        </p:txBody>
      </p:sp>
      <p:sp>
        <p:nvSpPr>
          <p:cNvPr id="17" name="Footer Placeholder 16"/>
          <p:cNvSpPr>
            <a:spLocks noGrp="1"/>
          </p:cNvSpPr>
          <p:nvPr>
            <p:ph type="ftr" sz="quarter" idx="11"/>
          </p:nvPr>
        </p:nvSpPr>
        <p:spPr/>
        <p:txBody>
          <a:bodyPr/>
          <a:lstStyle/>
          <a:p>
            <a:endParaRPr lang="en-US"/>
          </a:p>
        </p:txBody>
      </p:sp>
      <p:sp>
        <p:nvSpPr>
          <p:cNvPr id="7" name="Straight Connector 6"/>
          <p:cNvSpPr>
            <a:spLocks noChangeShapeType="1"/>
          </p:cNvSpPr>
          <p:nvPr/>
        </p:nvSpPr>
        <p:spPr bwMode="auto">
          <a:xfrm>
            <a:off x="155448" y="2420112"/>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Oval 12"/>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Oval 13"/>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Slide Number Placeholder 28"/>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74BC3FD7-E0B3-4D62-81DE-F5670A48E3AB}" type="slidenum">
              <a:rPr lang="en-US" smtClean="0"/>
              <a:pPr/>
              <a:t>‹#›</a:t>
            </a:fld>
            <a:endParaRPr lang="en-US"/>
          </a:p>
        </p:txBody>
      </p:sp>
      <p:sp>
        <p:nvSpPr>
          <p:cNvPr id="8" name="Title 7"/>
          <p:cNvSpPr>
            <a:spLocks noGrp="1"/>
          </p:cNvSpPr>
          <p:nvPr>
            <p:ph type="ctrTitle"/>
          </p:nvPr>
        </p:nvSpPr>
        <p:spPr>
          <a:xfrm>
            <a:off x="685800" y="381000"/>
            <a:ext cx="7772400" cy="1752600"/>
          </a:xfrm>
        </p:spPr>
        <p:txBody>
          <a:bodyPr anchor="b"/>
          <a:lstStyle>
            <a:lvl1pPr>
              <a:defRPr sz="4200">
                <a:solidFill>
                  <a:schemeClr val="accent1"/>
                </a:solidFill>
              </a:defRPr>
            </a:lvl1pPr>
          </a:lstStyle>
          <a:p>
            <a:r>
              <a:rPr kumimoji="0" lang="en-US" smtClean="0"/>
              <a:t>Click to edit Master title style</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r>
              <a:rPr lang="en-US" smtClean="0"/>
              <a:t>5/17/2014</a:t>
            </a:r>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4BC3FD7-E0B3-4D62-81DE-F5670A48E3A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7010400" y="0"/>
            <a:ext cx="21336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Straight Connector 12"/>
          <p:cNvSpPr>
            <a:spLocks noChangeShapeType="1"/>
          </p:cNvSpPr>
          <p:nvPr/>
        </p:nvSpPr>
        <p:spPr bwMode="auto">
          <a:xfrm rot="5400000">
            <a:off x="4021836" y="3278124"/>
            <a:ext cx="6245352"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4" name="Oval 13"/>
          <p:cNvSpPr/>
          <p:nvPr/>
        </p:nvSpPr>
        <p:spPr>
          <a:xfrm>
            <a:off x="6839712"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Oval 14"/>
          <p:cNvSpPr/>
          <p:nvPr/>
        </p:nvSpPr>
        <p:spPr>
          <a:xfrm>
            <a:off x="6934200" y="3020251"/>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6915912" y="3009901"/>
            <a:ext cx="457200" cy="441325"/>
          </a:xfrm>
        </p:spPr>
        <p:txBody>
          <a:bodyPr/>
          <a:lstStyle/>
          <a:p>
            <a:fld id="{74BC3FD7-E0B3-4D62-81DE-F5670A48E3AB}" type="slidenum">
              <a:rPr lang="en-US" smtClean="0"/>
              <a:pPr/>
              <a:t>‹#›</a:t>
            </a:fld>
            <a:endParaRPr lang="en-US"/>
          </a:p>
        </p:txBody>
      </p:sp>
      <p:sp>
        <p:nvSpPr>
          <p:cNvPr id="3" name="Vertical Text Placeholder 2"/>
          <p:cNvSpPr>
            <a:spLocks noGrp="1"/>
          </p:cNvSpPr>
          <p:nvPr>
            <p:ph type="body" orient="vert" idx="1"/>
          </p:nvPr>
        </p:nvSpPr>
        <p:spPr>
          <a:xfrm>
            <a:off x="304800" y="304800"/>
            <a:ext cx="6553200" cy="5821366"/>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r>
              <a:rPr lang="en-US" smtClean="0"/>
              <a:t>5/17/2014</a:t>
            </a:r>
            <a:endParaRPr lang="en-US"/>
          </a:p>
        </p:txBody>
      </p:sp>
      <p:sp>
        <p:nvSpPr>
          <p:cNvPr id="5" name="Footer Placeholder 4"/>
          <p:cNvSpPr>
            <a:spLocks noGrp="1"/>
          </p:cNvSpPr>
          <p:nvPr>
            <p:ph type="ftr" sz="quarter" idx="11"/>
          </p:nvPr>
        </p:nvSpPr>
        <p:spPr/>
        <p:txBody>
          <a:bodyPr/>
          <a:lstStyle/>
          <a:p>
            <a:endParaRPr lang="en-US"/>
          </a:p>
        </p:txBody>
      </p:sp>
      <p:sp>
        <p:nvSpPr>
          <p:cNvPr id="2" name="Vertical Title 1"/>
          <p:cNvSpPr>
            <a:spLocks noGrp="1"/>
          </p:cNvSpPr>
          <p:nvPr>
            <p:ph type="title" orient="vert"/>
          </p:nvPr>
        </p:nvSpPr>
        <p:spPr>
          <a:xfrm>
            <a:off x="7391400" y="304801"/>
            <a:ext cx="1447800" cy="5851525"/>
          </a:xfrm>
        </p:spPr>
        <p:txBody>
          <a:bodyPr vert="eaVert"/>
          <a:lstStyle/>
          <a:p>
            <a:r>
              <a:rPr kumimoji="0" lang="en-US" smtClean="0"/>
              <a:t>Click to edit Master title style</a:t>
            </a:r>
            <a:endParaRPr kumimoji="0"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r>
              <a:rPr lang="en-US" smtClean="0"/>
              <a:t>5/17/2014</a:t>
            </a:r>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4BC3FD7-E0B3-4D62-81DE-F5670A48E3AB}" type="slidenum">
              <a:rPr lang="en-US" smtClean="0"/>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t>5/17/2014</a:t>
            </a:r>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4BC3FD7-E0B3-4D62-81DE-F5670A48E3AB}" type="slidenum">
              <a:rPr lang="en-US" smtClean="0"/>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r>
              <a:rPr lang="en-US" smtClean="0"/>
              <a:t>5/17/2014</a:t>
            </a:r>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4BC3FD7-E0B3-4D62-81DE-F5670A48E3AB}" type="slidenum">
              <a:rPr lang="en-US" smtClean="0"/>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r>
              <a:rPr lang="en-US" smtClean="0"/>
              <a:t>5/17/2014</a:t>
            </a:r>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4BC3FD7-E0B3-4D62-81DE-F5670A48E3AB}" type="slidenum">
              <a:rPr lang="en-US" smtClean="0"/>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r>
              <a:rPr lang="en-US" smtClean="0"/>
              <a:t>5/17/2014</a:t>
            </a:r>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4BC3FD7-E0B3-4D62-81DE-F5670A48E3AB}" type="slidenum">
              <a:rPr lang="en-US" smtClean="0"/>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r>
              <a:rPr lang="en-US" smtClean="0"/>
              <a:t>5/17/2014</a:t>
            </a:r>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4BC3FD7-E0B3-4D62-81DE-F5670A48E3AB}" type="slidenum">
              <a:rPr lang="en-US" smtClean="0"/>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smtClean="0"/>
              <a:t>5/17/2014</a:t>
            </a:r>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4BC3FD7-E0B3-4D62-81DE-F5670A48E3AB}" type="slidenum">
              <a:rPr lang="en-US" smtClean="0"/>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US" smtClean="0"/>
              <a:t>5/17/2014</a:t>
            </a:r>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4BC3FD7-E0B3-4D62-81DE-F5670A48E3A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3">
                    <a:shade val="75000"/>
                  </a:schemeClr>
                </a:solidFill>
              </a:defRPr>
            </a:lvl1p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r>
              <a:rPr lang="en-US" smtClean="0"/>
              <a:t>5/17/2014</a:t>
            </a:r>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4361688" y="1026372"/>
            <a:ext cx="457200" cy="441325"/>
          </a:xfrm>
        </p:spPr>
        <p:txBody>
          <a:bodyPr/>
          <a:lstStyle/>
          <a:p>
            <a:fld id="{74BC3FD7-E0B3-4D62-81DE-F5670A48E3AB}" type="slidenum">
              <a:rPr lang="en-US" smtClean="0"/>
              <a:pPr/>
              <a:t>‹#›</a:t>
            </a:fld>
            <a:endParaRPr lang="en-US"/>
          </a:p>
        </p:txBody>
      </p:sp>
      <p:sp>
        <p:nvSpPr>
          <p:cNvPr id="8" name="Content Placeholder 7"/>
          <p:cNvSpPr>
            <a:spLocks noGrp="1"/>
          </p:cNvSpPr>
          <p:nvPr>
            <p:ph sz="quarter" idx="1"/>
          </p:nvPr>
        </p:nvSpPr>
        <p:spPr>
          <a:xfrm>
            <a:off x="301752" y="1527048"/>
            <a:ext cx="850392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US" smtClean="0"/>
              <a:t>5/17/2014</a:t>
            </a:r>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4BC3FD7-E0B3-4D62-81DE-F5670A48E3AB}" type="slidenum">
              <a:rPr lang="en-US" smtClean="0"/>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t>5/17/2014</a:t>
            </a:r>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4BC3FD7-E0B3-4D62-81DE-F5670A48E3AB}" type="slidenum">
              <a:rPr lang="en-US" smtClean="0"/>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t>5/17/2014</a:t>
            </a:r>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4BC3FD7-E0B3-4D62-81DE-F5670A48E3A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1905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152400" y="2286000"/>
            <a:ext cx="8833104" cy="304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5448" y="142352"/>
            <a:ext cx="8833104" cy="2139696"/>
          </a:xfrm>
          <a:prstGeom prst="rect">
            <a:avLst/>
          </a:prstGeom>
          <a:solidFill>
            <a:schemeClr val="accent1"/>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 Placeholder 2"/>
          <p:cNvSpPr>
            <a:spLocks noGrp="1"/>
          </p:cNvSpPr>
          <p:nvPr>
            <p:ph type="body" idx="1"/>
          </p:nvPr>
        </p:nvSpPr>
        <p:spPr>
          <a:xfrm>
            <a:off x="1368426" y="2743200"/>
            <a:ext cx="6480174" cy="1673225"/>
          </a:xfrm>
        </p:spPr>
        <p:txBody>
          <a:bodyPr anchor="t"/>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3" name="Rectangle 12"/>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Rectangle 13"/>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5" name="Footer Placeholder 4"/>
          <p:cNvSpPr>
            <a:spLocks noGrp="1"/>
          </p:cNvSpPr>
          <p:nvPr>
            <p:ph type="ftr" sz="quarter" idx="11"/>
          </p:nvPr>
        </p:nvSpPr>
        <p:spPr/>
        <p:txBody>
          <a:bodyPr/>
          <a:lstStyle/>
          <a:p>
            <a:endParaRPr lang="en-US"/>
          </a:p>
        </p:txBody>
      </p:sp>
      <p:sp>
        <p:nvSpPr>
          <p:cNvPr id="4" name="Date Placeholder 3"/>
          <p:cNvSpPr>
            <a:spLocks noGrp="1"/>
          </p:cNvSpPr>
          <p:nvPr>
            <p:ph type="dt" sz="half" idx="10"/>
          </p:nvPr>
        </p:nvSpPr>
        <p:spPr/>
        <p:txBody>
          <a:bodyPr/>
          <a:lstStyle/>
          <a:p>
            <a:r>
              <a:rPr lang="en-US" smtClean="0"/>
              <a:t>5/17/2014</a:t>
            </a:r>
            <a:endParaRPr lang="en-US"/>
          </a:p>
        </p:txBody>
      </p:sp>
      <p:sp>
        <p:nvSpPr>
          <p:cNvPr id="8" name="Straight Connector 7"/>
          <p:cNvSpPr>
            <a:spLocks noChangeShapeType="1"/>
          </p:cNvSpPr>
          <p:nvPr/>
        </p:nvSpPr>
        <p:spPr bwMode="auto">
          <a:xfrm>
            <a:off x="152400" y="2438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Oval 9"/>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Oval 10"/>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74BC3FD7-E0B3-4D62-81DE-F5670A48E3AB}" type="slidenum">
              <a:rPr lang="en-US" smtClean="0"/>
              <a:pPr/>
              <a:t>‹#›</a:t>
            </a:fld>
            <a:endParaRPr lang="en-US"/>
          </a:p>
        </p:txBody>
      </p:sp>
      <p:sp>
        <p:nvSpPr>
          <p:cNvPr id="2" name="Title 1"/>
          <p:cNvSpPr>
            <a:spLocks noGrp="1"/>
          </p:cNvSpPr>
          <p:nvPr>
            <p:ph type="title"/>
          </p:nvPr>
        </p:nvSpPr>
        <p:spPr>
          <a:xfrm>
            <a:off x="722313" y="533400"/>
            <a:ext cx="7772400" cy="1524000"/>
          </a:xfrm>
        </p:spPr>
        <p:txBody>
          <a:bodyPr anchor="b"/>
          <a:lstStyle>
            <a:lvl1pPr algn="ctr">
              <a:buNone/>
              <a:defRPr sz="4200" b="0" cap="none" baseline="0">
                <a:solidFill>
                  <a:srgbClr val="FFFFFF"/>
                </a:solidFill>
              </a:defRPr>
            </a:lvl1pPr>
          </a:lstStyle>
          <a:p>
            <a:r>
              <a:rPr kumimoji="0" lang="en-US" smtClean="0"/>
              <a:t>Click to edit Master title style</a:t>
            </a:r>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758952"/>
          </a:xfrm>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a:xfrm>
            <a:off x="5791200" y="6409944"/>
            <a:ext cx="3044952" cy="365760"/>
          </a:xfrm>
        </p:spPr>
        <p:txBody>
          <a:bodyPr/>
          <a:lstStyle/>
          <a:p>
            <a:r>
              <a:rPr lang="en-US" smtClean="0"/>
              <a:t>5/17/2014</a:t>
            </a:r>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4BC3FD7-E0B3-4D62-81DE-F5670A48E3AB}" type="slidenum">
              <a:rPr lang="en-US" smtClean="0"/>
              <a:pPr/>
              <a:t>‹#›</a:t>
            </a:fld>
            <a:endParaRPr lang="en-US"/>
          </a:p>
        </p:txBody>
      </p:sp>
      <p:sp>
        <p:nvSpPr>
          <p:cNvPr id="8" name="Straight Connector 7"/>
          <p:cNvSpPr>
            <a:spLocks noChangeShapeType="1"/>
          </p:cNvSpPr>
          <p:nvPr/>
        </p:nvSpPr>
        <p:spPr bwMode="auto">
          <a:xfrm flipV="1">
            <a:off x="4563080" y="1575652"/>
            <a:ext cx="8921" cy="4819557"/>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Content Placeholder 9"/>
          <p:cNvSpPr>
            <a:spLocks noGrp="1"/>
          </p:cNvSpPr>
          <p:nvPr>
            <p:ph sz="half" idx="1"/>
          </p:nvPr>
        </p:nvSpPr>
        <p:spPr>
          <a:xfrm>
            <a:off x="301752"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Content Placeholder 11"/>
          <p:cNvSpPr>
            <a:spLocks noGrp="1"/>
          </p:cNvSpPr>
          <p:nvPr>
            <p:ph sz="half" idx="2"/>
          </p:nvPr>
        </p:nvSpPr>
        <p:spPr>
          <a:xfrm>
            <a:off x="4800600"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10" name="Straight Connector 9"/>
          <p:cNvSpPr>
            <a:spLocks noChangeShapeType="1"/>
          </p:cNvSpPr>
          <p:nvPr/>
        </p:nvSpPr>
        <p:spPr bwMode="auto">
          <a:xfrm flipV="1">
            <a:off x="4572000" y="2200275"/>
            <a:ext cx="0" cy="4187952"/>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Rectangle 19"/>
          <p:cNvSpPr>
            <a:spLocks noChangeArrowheads="1"/>
          </p:cNvSpPr>
          <p:nvPr/>
        </p:nvSpPr>
        <p:spPr bwMode="white">
          <a:xfrm>
            <a:off x="0" y="0"/>
            <a:ext cx="9144000" cy="1447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1" name="Rectangle 20"/>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2" name="Rectangle 21"/>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p:nvPr/>
        </p:nvSpPr>
        <p:spPr>
          <a:xfrm>
            <a:off x="152400" y="1371600"/>
            <a:ext cx="8833104"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a:spLocks noChangeArrowheads="1"/>
          </p:cNvSpPr>
          <p:nvPr/>
        </p:nvSpPr>
        <p:spPr bwMode="auto">
          <a:xfrm>
            <a:off x="145923" y="6391656"/>
            <a:ext cx="8833104" cy="310896"/>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 Placeholder 2"/>
          <p:cNvSpPr>
            <a:spLocks noGrp="1"/>
          </p:cNvSpPr>
          <p:nvPr>
            <p:ph type="body" idx="1"/>
          </p:nvPr>
        </p:nvSpPr>
        <p:spPr>
          <a:xfrm>
            <a:off x="301752" y="1524000"/>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791330"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r>
              <a:rPr lang="en-US" smtClean="0"/>
              <a:t>5/17/2014</a:t>
            </a:r>
            <a:endParaRPr lang="en-US"/>
          </a:p>
        </p:txBody>
      </p:sp>
      <p:sp>
        <p:nvSpPr>
          <p:cNvPr id="8" name="Footer Placeholder 7"/>
          <p:cNvSpPr>
            <a:spLocks noGrp="1"/>
          </p:cNvSpPr>
          <p:nvPr>
            <p:ph type="ftr" sz="quarter" idx="11"/>
          </p:nvPr>
        </p:nvSpPr>
        <p:spPr>
          <a:xfrm>
            <a:off x="304800" y="6409944"/>
            <a:ext cx="3581400" cy="365760"/>
          </a:xfrm>
        </p:spPr>
        <p:txBody>
          <a:bodyPr/>
          <a:lstStyle/>
          <a:p>
            <a:endParaRPr lang="en-US"/>
          </a:p>
        </p:txBody>
      </p:sp>
      <p:sp>
        <p:nvSpPr>
          <p:cNvPr id="15" name="Straight Connector 14"/>
          <p:cNvSpPr>
            <a:spLocks noChangeShapeType="1"/>
          </p:cNvSpPr>
          <p:nvPr/>
        </p:nvSpPr>
        <p:spPr bwMode="auto">
          <a:xfrm>
            <a:off x="152400" y="128016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4" name="Content Placeholder 23"/>
          <p:cNvSpPr>
            <a:spLocks noGrp="1"/>
          </p:cNvSpPr>
          <p:nvPr>
            <p:ph sz="quarter" idx="2"/>
          </p:nvPr>
        </p:nvSpPr>
        <p:spPr>
          <a:xfrm>
            <a:off x="301752" y="2471383"/>
            <a:ext cx="4041648" cy="3818404"/>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6" name="Content Placeholder 25"/>
          <p:cNvSpPr>
            <a:spLocks noGrp="1"/>
          </p:cNvSpPr>
          <p:nvPr>
            <p:ph sz="quarter" idx="4"/>
          </p:nvPr>
        </p:nvSpPr>
        <p:spPr>
          <a:xfrm>
            <a:off x="4800600" y="2471383"/>
            <a:ext cx="4038600" cy="382219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Oval 24"/>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Oval 26"/>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Slide Number Placeholder 8"/>
          <p:cNvSpPr>
            <a:spLocks noGrp="1"/>
          </p:cNvSpPr>
          <p:nvPr>
            <p:ph type="sldNum" sz="quarter" idx="12"/>
          </p:nvPr>
        </p:nvSpPr>
        <p:spPr>
          <a:xfrm>
            <a:off x="4343400" y="1042416"/>
            <a:ext cx="457200" cy="441325"/>
          </a:xfrm>
        </p:spPr>
        <p:txBody>
          <a:bodyPr/>
          <a:lstStyle>
            <a:lvl1pPr algn="ctr">
              <a:defRPr/>
            </a:lvl1pPr>
          </a:lstStyle>
          <a:p>
            <a:fld id="{74BC3FD7-E0B3-4D62-81DE-F5670A48E3AB}" type="slidenum">
              <a:rPr lang="en-US" smtClean="0"/>
              <a:pPr/>
              <a:t>‹#›</a:t>
            </a:fld>
            <a:endParaRPr lang="en-US"/>
          </a:p>
        </p:txBody>
      </p:sp>
      <p:sp>
        <p:nvSpPr>
          <p:cNvPr id="23" name="Title 22"/>
          <p:cNvSpPr>
            <a:spLocks noGrp="1"/>
          </p:cNvSpPr>
          <p:nvPr>
            <p:ph type="title"/>
          </p:nvPr>
        </p:nvSpPr>
        <p:spPr/>
        <p:txBody>
          <a:bodyPr rtlCol="0" anchor="b" anchorCtr="0"/>
          <a:lstStyle/>
          <a:p>
            <a:r>
              <a:rPr kumimoji="0" lang="en-US" smtClean="0"/>
              <a:t>Click to edit Master title style</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r>
              <a:rPr lang="en-US" smtClean="0"/>
              <a:t>5/17/2014</a:t>
            </a:r>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a:xfrm>
            <a:off x="4343400" y="1036020"/>
            <a:ext cx="457200" cy="441325"/>
          </a:xfrm>
        </p:spPr>
        <p:txBody>
          <a:bodyPr/>
          <a:lstStyle/>
          <a:p>
            <a:fld id="{74BC3FD7-E0B3-4D62-81DE-F5670A48E3A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Rectangle 4"/>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6" name="Rectangle 5"/>
          <p:cNvSpPr>
            <a:spLocks noChangeArrowheads="1"/>
          </p:cNvSpPr>
          <p:nvPr/>
        </p:nvSpPr>
        <p:spPr bwMode="auto">
          <a:xfrm>
            <a:off x="152400" y="158496"/>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 name="Date Placeholder 1"/>
          <p:cNvSpPr>
            <a:spLocks noGrp="1"/>
          </p:cNvSpPr>
          <p:nvPr>
            <p:ph type="dt" sz="half" idx="10"/>
          </p:nvPr>
        </p:nvSpPr>
        <p:spPr/>
        <p:txBody>
          <a:bodyPr/>
          <a:lstStyle/>
          <a:p>
            <a:r>
              <a:rPr lang="en-US" smtClean="0"/>
              <a:t>5/17/2014</a:t>
            </a:r>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4267200" y="6324600"/>
            <a:ext cx="609600" cy="441324"/>
          </a:xfrm>
        </p:spPr>
        <p:txBody>
          <a:bodyPr/>
          <a:lstStyle>
            <a:lvl1pPr>
              <a:defRPr>
                <a:solidFill>
                  <a:srgbClr val="FFFFFF"/>
                </a:solidFill>
              </a:defRPr>
            </a:lvl1pPr>
          </a:lstStyle>
          <a:p>
            <a:fld id="{74BC3FD7-E0B3-4D62-81DE-F5670A48E3A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9" name="Rectangle 18"/>
          <p:cNvSpPr>
            <a:spLocks noChangeArrowheads="1"/>
          </p:cNvSpPr>
          <p:nvPr/>
        </p:nvSpPr>
        <p:spPr bwMode="auto">
          <a:xfrm>
            <a:off x="152400" y="152400"/>
            <a:ext cx="8833104" cy="304800"/>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18872"/>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3" name="Rectangle 12"/>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381000" y="914400"/>
            <a:ext cx="2362200" cy="990600"/>
          </a:xfrm>
        </p:spPr>
        <p:txBody>
          <a:bodyPr anchor="b">
            <a:noAutofit/>
          </a:bodyPr>
          <a:lstStyle>
            <a:lvl1pPr algn="l">
              <a:buNone/>
              <a:defRPr sz="2200" b="1">
                <a:solidFill>
                  <a:srgbClr val="FFFFFF"/>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381000" y="1981200"/>
            <a:ext cx="23622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8" name="Rectangle 7"/>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9" name="Straight Connector 8"/>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Content Placeholder 19"/>
          <p:cNvSpPr>
            <a:spLocks noGrp="1"/>
          </p:cNvSpPr>
          <p:nvPr>
            <p:ph sz="quarter" idx="1"/>
          </p:nvPr>
        </p:nvSpPr>
        <p:spPr>
          <a:xfrm>
            <a:off x="3124200" y="685800"/>
            <a:ext cx="5638800" cy="5410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Oval 9"/>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Oval 10"/>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Slide Number Placeholder 6"/>
          <p:cNvSpPr>
            <a:spLocks noGrp="1"/>
          </p:cNvSpPr>
          <p:nvPr>
            <p:ph type="sldNum" sz="quarter" idx="12"/>
          </p:nvPr>
        </p:nvSpPr>
        <p:spPr>
          <a:xfrm>
            <a:off x="1371600" y="312738"/>
            <a:ext cx="457200" cy="441325"/>
          </a:xfrm>
        </p:spPr>
        <p:txBody>
          <a:bodyPr/>
          <a:lstStyle>
            <a:lvl1pPr>
              <a:defRPr>
                <a:solidFill>
                  <a:schemeClr val="accent3">
                    <a:shade val="75000"/>
                  </a:schemeClr>
                </a:solidFill>
              </a:defRPr>
            </a:lvl1pPr>
          </a:lstStyle>
          <a:p>
            <a:fld id="{74BC3FD7-E0B3-4D62-81DE-F5670A48E3AB}" type="slidenum">
              <a:rPr lang="en-US" smtClean="0"/>
              <a:pPr/>
              <a:t>‹#›</a:t>
            </a:fld>
            <a:endParaRPr lang="en-US"/>
          </a:p>
        </p:txBody>
      </p:sp>
      <p:sp>
        <p:nvSpPr>
          <p:cNvPr id="21" name="Rectangle 20"/>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e Placeholder 4"/>
          <p:cNvSpPr>
            <a:spLocks noGrp="1"/>
          </p:cNvSpPr>
          <p:nvPr>
            <p:ph type="dt" sz="half" idx="10"/>
          </p:nvPr>
        </p:nvSpPr>
        <p:spPr/>
        <p:txBody>
          <a:bodyPr/>
          <a:lstStyle/>
          <a:p>
            <a:r>
              <a:rPr lang="en-US" smtClean="0"/>
              <a:t>5/17/2014</a:t>
            </a:r>
            <a:endParaRPr lang="en-US"/>
          </a:p>
        </p:txBody>
      </p:sp>
      <p:sp>
        <p:nvSpPr>
          <p:cNvPr id="6" name="Footer Placeholder 5"/>
          <p:cNvSpPr>
            <a:spLocks noGrp="1"/>
          </p:cNvSpPr>
          <p:nvPr>
            <p:ph type="ftr" sz="quarter" idx="11"/>
          </p:nvPr>
        </p:nvSpPr>
        <p:spPr>
          <a:xfrm>
            <a:off x="301752" y="6410848"/>
            <a:ext cx="3383280" cy="365760"/>
          </a:xfrm>
        </p:spPr>
        <p:txBody>
          <a:bodyPr/>
          <a:lstStyle/>
          <a:p>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1" name="Straight Connector 20"/>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0" name="Rectangle 19"/>
          <p:cNvSpPr>
            <a:spLocks noChangeArrowheads="1"/>
          </p:cNvSpPr>
          <p:nvPr/>
        </p:nvSpPr>
        <p:spPr bwMode="auto">
          <a:xfrm>
            <a:off x="152400" y="152400"/>
            <a:ext cx="8833104" cy="301752"/>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Rectangle 14"/>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2" name="Oval 11"/>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Oval 12"/>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Slide Number Placeholder 6"/>
          <p:cNvSpPr>
            <a:spLocks noGrp="1"/>
          </p:cNvSpPr>
          <p:nvPr>
            <p:ph type="sldNum" sz="quarter" idx="12"/>
          </p:nvPr>
        </p:nvSpPr>
        <p:spPr>
          <a:xfrm>
            <a:off x="1371600" y="312738"/>
            <a:ext cx="457200" cy="441325"/>
          </a:xfrm>
        </p:spPr>
        <p:txBody>
          <a:bodyPr/>
          <a:lstStyle/>
          <a:p>
            <a:fld id="{74BC3FD7-E0B3-4D62-81DE-F5670A48E3AB}" type="slidenum">
              <a:rPr lang="en-US" smtClean="0"/>
              <a:pPr/>
              <a:t>‹#›</a:t>
            </a:fld>
            <a:endParaRPr lang="en-US"/>
          </a:p>
        </p:txBody>
      </p:sp>
      <p:sp>
        <p:nvSpPr>
          <p:cNvPr id="2" name="Title 1"/>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3000375" y="609600"/>
            <a:ext cx="5867400" cy="4267200"/>
          </a:xfrm>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22" name="Rectangle 21"/>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e Placeholder 4"/>
          <p:cNvSpPr>
            <a:spLocks noGrp="1"/>
          </p:cNvSpPr>
          <p:nvPr>
            <p:ph type="dt" sz="half" idx="10"/>
          </p:nvPr>
        </p:nvSpPr>
        <p:spPr>
          <a:xfrm>
            <a:off x="5788152" y="6404984"/>
            <a:ext cx="3044952" cy="365760"/>
          </a:xfrm>
        </p:spPr>
        <p:txBody>
          <a:bodyPr/>
          <a:lstStyle/>
          <a:p>
            <a:r>
              <a:rPr lang="en-US" smtClean="0"/>
              <a:t>5/17/2014</a:t>
            </a:r>
            <a:endParaRPr lang="en-US"/>
          </a:p>
        </p:txBody>
      </p:sp>
      <p:sp>
        <p:nvSpPr>
          <p:cNvPr id="6" name="Footer Placeholder 5"/>
          <p:cNvSpPr>
            <a:spLocks noGrp="1"/>
          </p:cNvSpPr>
          <p:nvPr>
            <p:ph type="ftr" sz="quarter" idx="11"/>
          </p:nvPr>
        </p:nvSpPr>
        <p:spPr>
          <a:xfrm>
            <a:off x="301752" y="6410848"/>
            <a:ext cx="3584448" cy="365760"/>
          </a:xfrm>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393371"/>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Date Placeholder 13"/>
          <p:cNvSpPr>
            <a:spLocks noGrp="1"/>
          </p:cNvSpPr>
          <p:nvPr>
            <p:ph type="dt" sz="half" idx="2"/>
          </p:nvPr>
        </p:nvSpPr>
        <p:spPr>
          <a:xfrm>
            <a:off x="5791200" y="6404984"/>
            <a:ext cx="3044952" cy="365760"/>
          </a:xfrm>
          <a:prstGeom prst="rect">
            <a:avLst/>
          </a:prstGeom>
        </p:spPr>
        <p:txBody>
          <a:bodyPr vert="horz"/>
          <a:lstStyle>
            <a:lvl1pPr algn="r" eaLnBrk="1" latinLnBrk="0" hangingPunct="1">
              <a:defRPr kumimoji="0" sz="1400">
                <a:solidFill>
                  <a:srgbClr val="FFFFFF"/>
                </a:solidFill>
              </a:defRPr>
            </a:lvl1pPr>
          </a:lstStyle>
          <a:p>
            <a:r>
              <a:rPr lang="en-US" smtClean="0"/>
              <a:t>5/17/2014</a:t>
            </a:r>
            <a:endParaRPr lang="en-US"/>
          </a:p>
        </p:txBody>
      </p:sp>
      <p:sp>
        <p:nvSpPr>
          <p:cNvPr id="3" name="Footer Placeholder 2"/>
          <p:cNvSpPr>
            <a:spLocks noGrp="1"/>
          </p:cNvSpPr>
          <p:nvPr>
            <p:ph type="ftr" sz="quarter" idx="3"/>
          </p:nvPr>
        </p:nvSpPr>
        <p:spPr>
          <a:xfrm>
            <a:off x="304800" y="6410848"/>
            <a:ext cx="3581400" cy="365760"/>
          </a:xfrm>
          <a:prstGeom prst="rect">
            <a:avLst/>
          </a:prstGeom>
        </p:spPr>
        <p:txBody>
          <a:bodyPr vert="horz"/>
          <a:lstStyle>
            <a:lvl1pPr algn="l" eaLnBrk="1" latinLnBrk="0" hangingPunct="1">
              <a:defRPr kumimoji="0" sz="1200">
                <a:solidFill>
                  <a:srgbClr val="FFFFFF"/>
                </a:solidFill>
              </a:defRPr>
            </a:lvl1pPr>
          </a:lstStyle>
          <a:p>
            <a:endParaRPr lang="en-US"/>
          </a:p>
        </p:txBody>
      </p:sp>
      <p:sp>
        <p:nvSpPr>
          <p:cNvPr id="8" name="Rectangle 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0" name="Straight Connector 9"/>
          <p:cNvSpPr>
            <a:spLocks noChangeShapeType="1"/>
          </p:cNvSpPr>
          <p:nvPr/>
        </p:nvSpPr>
        <p:spPr bwMode="auto">
          <a:xfrm>
            <a:off x="152400" y="1276743"/>
            <a:ext cx="8833104"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2" name="Oval 11"/>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Oval 14"/>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4343400" y="1040174"/>
            <a:ext cx="457200" cy="441325"/>
          </a:xfrm>
          <a:prstGeom prst="rect">
            <a:avLst/>
          </a:prstGeom>
        </p:spPr>
        <p:txBody>
          <a:bodyPr vert="horz" lIns="45720" rIns="45720" anchor="ctr">
            <a:normAutofit/>
          </a:bodyPr>
          <a:lstStyle>
            <a:lvl1pPr algn="ctr" eaLnBrk="1" latinLnBrk="0" hangingPunct="1">
              <a:defRPr kumimoji="0" sz="1600">
                <a:solidFill>
                  <a:schemeClr val="accent3">
                    <a:shade val="75000"/>
                  </a:schemeClr>
                </a:solidFill>
              </a:defRPr>
            </a:lvl1pPr>
          </a:lstStyle>
          <a:p>
            <a:fld id="{74BC3FD7-E0B3-4D62-81DE-F5670A48E3AB}" type="slidenum">
              <a:rPr lang="en-US" smtClean="0"/>
              <a:pPr/>
              <a:t>‹#›</a:t>
            </a:fld>
            <a:endParaRPr lang="en-US"/>
          </a:p>
        </p:txBody>
      </p:sp>
      <p:sp>
        <p:nvSpPr>
          <p:cNvPr id="22" name="Title Placeholder 21"/>
          <p:cNvSpPr>
            <a:spLocks noGrp="1"/>
          </p:cNvSpPr>
          <p:nvPr>
            <p:ph type="title"/>
          </p:nvPr>
        </p:nvSpPr>
        <p:spPr>
          <a:xfrm>
            <a:off x="301752" y="228600"/>
            <a:ext cx="8534400" cy="758952"/>
          </a:xfrm>
          <a:prstGeom prst="rect">
            <a:avLst/>
          </a:prstGeom>
        </p:spPr>
        <p:txBody>
          <a:bodyPr vert="horz"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301752" y="1524000"/>
            <a:ext cx="8534400" cy="459943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ftr="0"/>
  <p:txStyles>
    <p:titleStyle>
      <a:lvl1pPr algn="ctr" rtl="0" eaLnBrk="1" latinLnBrk="0" hangingPunct="1">
        <a:spcBef>
          <a:spcPct val="0"/>
        </a:spcBef>
        <a:buNone/>
        <a:defRPr kumimoji="0" sz="3300" kern="1200">
          <a:solidFill>
            <a:schemeClr val="accent3">
              <a:shade val="75000"/>
            </a:schemeClr>
          </a:solidFill>
          <a:latin typeface="+mj-lt"/>
          <a:ea typeface="+mj-ea"/>
          <a:cs typeface="+mj-cs"/>
        </a:defRPr>
      </a:lvl1pPr>
    </p:titleStyle>
    <p:bodyStyle>
      <a:lvl1pPr marL="274320" indent="-274320" algn="l" rtl="0" eaLnBrk="1" latinLnBrk="0" hangingPunct="1">
        <a:spcBef>
          <a:spcPct val="20000"/>
        </a:spcBef>
        <a:buClr>
          <a:schemeClr val="accent1"/>
        </a:buClr>
        <a:buSzPct val="85000"/>
        <a:buFont typeface="Wingdings 2"/>
        <a:buChar char=""/>
        <a:defRPr kumimoji="0" sz="2700" kern="1200">
          <a:solidFill>
            <a:schemeClr val="tx1"/>
          </a:solidFill>
          <a:latin typeface="+mn-lt"/>
          <a:ea typeface="+mn-ea"/>
          <a:cs typeface="+mn-cs"/>
        </a:defRPr>
      </a:lvl1pPr>
      <a:lvl2pPr marL="548640" indent="-274320" algn="l" rtl="0" eaLnBrk="1" latinLnBrk="0" hangingPunct="1">
        <a:spcBef>
          <a:spcPct val="20000"/>
        </a:spcBef>
        <a:buClr>
          <a:schemeClr val="accent2"/>
        </a:buClr>
        <a:buSzPct val="70000"/>
        <a:buFont typeface="Wingdings"/>
        <a:buChar char=""/>
        <a:defRPr kumimoji="0" sz="2200" kern="1200">
          <a:solidFill>
            <a:schemeClr val="tx2"/>
          </a:solidFill>
          <a:latin typeface="+mn-lt"/>
          <a:ea typeface="+mn-ea"/>
          <a:cs typeface="+mn-cs"/>
        </a:defRPr>
      </a:lvl2pPr>
      <a:lvl3pPr marL="822960" indent="-228600" algn="l" rtl="0" eaLnBrk="1" latinLnBrk="0" hangingPunct="1">
        <a:spcBef>
          <a:spcPct val="20000"/>
        </a:spcBef>
        <a:buClr>
          <a:schemeClr val="accent3"/>
        </a:buClr>
        <a:buSzPct val="7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ct val="20000"/>
        </a:spcBef>
        <a:buClr>
          <a:schemeClr val="accent4"/>
        </a:buClr>
        <a:buSzPct val="70000"/>
        <a:buFont typeface="Wingdings"/>
        <a:buChar char=""/>
        <a:defRPr kumimoji="0" sz="2000" kern="1200">
          <a:solidFill>
            <a:schemeClr val="tx2"/>
          </a:solidFill>
          <a:latin typeface="+mn-lt"/>
          <a:ea typeface="+mn-ea"/>
          <a:cs typeface="+mn-cs"/>
        </a:defRPr>
      </a:lvl4pPr>
      <a:lvl5pPr marL="1371600" indent="-228600" algn="l" rtl="0" eaLnBrk="1" latinLnBrk="0" hangingPunct="1">
        <a:spcBef>
          <a:spcPct val="20000"/>
        </a:spcBef>
        <a:buClr>
          <a:schemeClr val="accent5"/>
        </a:buClr>
        <a:buFontTx/>
        <a:buChar char="•"/>
        <a:defRPr kumimoji="0" sz="1800"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en-US" smtClean="0"/>
              <a:t>5/17/2014</a:t>
            </a:r>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4BC3FD7-E0B3-4D62-81DE-F5670A48E3A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hdr="0" ftr="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hyperlink" Target="Essay%20Outlining-Examples.docx" TargetMode="Externa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lstStyle/>
          <a:p>
            <a:endParaRPr lang="en-US" dirty="0"/>
          </a:p>
        </p:txBody>
      </p:sp>
      <p:sp>
        <p:nvSpPr>
          <p:cNvPr id="4" name="Slide Number Placeholder 3"/>
          <p:cNvSpPr>
            <a:spLocks noGrp="1"/>
          </p:cNvSpPr>
          <p:nvPr>
            <p:ph type="sldNum" sz="quarter" idx="12"/>
          </p:nvPr>
        </p:nvSpPr>
        <p:spPr/>
        <p:txBody>
          <a:bodyPr/>
          <a:lstStyle/>
          <a:p>
            <a:fld id="{74BC3FD7-E0B3-4D62-81DE-F5670A48E3AB}" type="slidenum">
              <a:rPr lang="en-US" smtClean="0"/>
              <a:pPr/>
              <a:t>1</a:t>
            </a:fld>
            <a:endParaRPr lang="en-US"/>
          </a:p>
        </p:txBody>
      </p:sp>
      <p:sp>
        <p:nvSpPr>
          <p:cNvPr id="5" name="Title 4"/>
          <p:cNvSpPr>
            <a:spLocks noGrp="1"/>
          </p:cNvSpPr>
          <p:nvPr>
            <p:ph type="ctrTitle"/>
          </p:nvPr>
        </p:nvSpPr>
        <p:spPr>
          <a:xfrm>
            <a:off x="304800" y="381000"/>
            <a:ext cx="8610600" cy="1752600"/>
          </a:xfrm>
        </p:spPr>
        <p:txBody>
          <a:bodyPr/>
          <a:lstStyle/>
          <a:p>
            <a:r>
              <a:rPr lang="en-US" b="1" dirty="0" smtClean="0"/>
              <a:t>WRITING EXAM ESSAYS</a:t>
            </a:r>
            <a:endParaRPr lang="en-US" b="1"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
            </a:r>
            <a:br>
              <a:rPr lang="en-US" dirty="0" smtClean="0"/>
            </a:br>
            <a:r>
              <a:rPr lang="en-US" dirty="0" smtClean="0"/>
              <a:t>UNDERSTANDING QUESTIONS</a:t>
            </a:r>
            <a:endParaRPr lang="en-US" b="1" dirty="0">
              <a:solidFill>
                <a:srgbClr val="0070C0"/>
              </a:solidFill>
            </a:endParaRPr>
          </a:p>
        </p:txBody>
      </p:sp>
      <p:sp>
        <p:nvSpPr>
          <p:cNvPr id="6" name="Slide Number Placeholder 5"/>
          <p:cNvSpPr>
            <a:spLocks noGrp="1"/>
          </p:cNvSpPr>
          <p:nvPr>
            <p:ph type="sldNum" sz="quarter" idx="12"/>
          </p:nvPr>
        </p:nvSpPr>
        <p:spPr/>
        <p:txBody>
          <a:bodyPr/>
          <a:lstStyle/>
          <a:p>
            <a:fld id="{74BC3FD7-E0B3-4D62-81DE-F5670A48E3AB}" type="slidenum">
              <a:rPr lang="en-US" smtClean="0"/>
              <a:pPr/>
              <a:t>10</a:t>
            </a:fld>
            <a:endParaRPr lang="en-US"/>
          </a:p>
        </p:txBody>
      </p:sp>
      <p:sp>
        <p:nvSpPr>
          <p:cNvPr id="3" name="Subtitle 2"/>
          <p:cNvSpPr>
            <a:spLocks noGrp="1"/>
          </p:cNvSpPr>
          <p:nvPr>
            <p:ph sz="quarter" idx="1"/>
          </p:nvPr>
        </p:nvSpPr>
        <p:spPr>
          <a:xfrm>
            <a:off x="381000" y="1600200"/>
            <a:ext cx="8382000" cy="4572000"/>
          </a:xfrm>
        </p:spPr>
        <p:txBody>
          <a:bodyPr>
            <a:normAutofit/>
          </a:bodyPr>
          <a:lstStyle/>
          <a:p>
            <a:pPr marL="514350" indent="-514350">
              <a:spcBef>
                <a:spcPts val="3000"/>
              </a:spcBef>
              <a:buClr>
                <a:srgbClr val="C00000"/>
              </a:buClr>
              <a:buSzPct val="100000"/>
              <a:buNone/>
            </a:pPr>
            <a:r>
              <a:rPr lang="en-US" dirty="0" smtClean="0">
                <a:solidFill>
                  <a:srgbClr val="002060"/>
                </a:solidFill>
              </a:rPr>
              <a:t>	</a:t>
            </a:r>
            <a:r>
              <a:rPr lang="en-US" b="1" dirty="0" smtClean="0">
                <a:solidFill>
                  <a:srgbClr val="C00000"/>
                </a:solidFill>
              </a:rPr>
              <a:t>Analysis / Explanation of Relationships</a:t>
            </a:r>
            <a:endParaRPr lang="en-US" dirty="0" smtClean="0">
              <a:solidFill>
                <a:srgbClr val="C00000"/>
              </a:solidFill>
            </a:endParaRPr>
          </a:p>
          <a:p>
            <a:pPr marL="514350" indent="-514350">
              <a:spcBef>
                <a:spcPts val="3000"/>
              </a:spcBef>
              <a:buClr>
                <a:srgbClr val="C00000"/>
              </a:buClr>
              <a:buSzPct val="100000"/>
              <a:buFont typeface="Wingdings 2"/>
              <a:buAutoNum type="arabicPeriod"/>
            </a:pPr>
            <a:r>
              <a:rPr lang="en-US" dirty="0" smtClean="0">
                <a:solidFill>
                  <a:srgbClr val="C00000"/>
                </a:solidFill>
              </a:rPr>
              <a:t>Cues: 	</a:t>
            </a:r>
            <a:r>
              <a:rPr lang="en-US" i="1" dirty="0" smtClean="0">
                <a:solidFill>
                  <a:srgbClr val="0070C0"/>
                </a:solidFill>
              </a:rPr>
              <a:t>EXPLAIN, DISCUSS</a:t>
            </a:r>
            <a:r>
              <a:rPr lang="en-US" dirty="0" smtClean="0">
                <a:solidFill>
                  <a:srgbClr val="0070C0"/>
                </a:solidFill>
              </a:rPr>
              <a:t>  		</a:t>
            </a:r>
          </a:p>
          <a:p>
            <a:pPr marL="514350" indent="-514350">
              <a:spcBef>
                <a:spcPts val="3000"/>
              </a:spcBef>
              <a:buClr>
                <a:srgbClr val="C00000"/>
              </a:buClr>
              <a:buSzPct val="100000"/>
              <a:buFont typeface="Wingdings 2"/>
              <a:buAutoNum type="arabicPeriod"/>
            </a:pPr>
            <a:r>
              <a:rPr lang="en-US" dirty="0" smtClean="0">
                <a:solidFill>
                  <a:srgbClr val="C00000"/>
                </a:solidFill>
              </a:rPr>
              <a:t>Strategies: 	</a:t>
            </a:r>
            <a:r>
              <a:rPr lang="en-US" dirty="0" smtClean="0">
                <a:solidFill>
                  <a:srgbClr val="C00000"/>
                </a:solidFill>
                <a:sym typeface="Wingdings"/>
              </a:rPr>
              <a:t> </a:t>
            </a:r>
            <a:r>
              <a:rPr lang="en-US" dirty="0" smtClean="0">
                <a:solidFill>
                  <a:srgbClr val="0070C0"/>
                </a:solidFill>
              </a:rPr>
              <a:t>explain in detail, based on the</a:t>
            </a:r>
            <a:br>
              <a:rPr lang="en-US" dirty="0" smtClean="0">
                <a:solidFill>
                  <a:srgbClr val="0070C0"/>
                </a:solidFill>
              </a:rPr>
            </a:br>
            <a:r>
              <a:rPr lang="en-US" dirty="0" smtClean="0">
                <a:solidFill>
                  <a:srgbClr val="0070C0"/>
                </a:solidFill>
              </a:rPr>
              <a:t>            		  information in a lecture or reading</a:t>
            </a:r>
            <a:br>
              <a:rPr lang="en-US" dirty="0" smtClean="0">
                <a:solidFill>
                  <a:srgbClr val="0070C0"/>
                </a:solidFill>
              </a:rPr>
            </a:br>
            <a:r>
              <a:rPr lang="en-US" dirty="0" smtClean="0">
                <a:solidFill>
                  <a:srgbClr val="0070C0"/>
                </a:solidFill>
              </a:rPr>
              <a:t> 			</a:t>
            </a:r>
            <a:r>
              <a:rPr lang="en-US" dirty="0" smtClean="0">
                <a:solidFill>
                  <a:srgbClr val="C00000"/>
                </a:solidFill>
                <a:sym typeface="Wingdings"/>
              </a:rPr>
              <a:t> </a:t>
            </a:r>
            <a:r>
              <a:rPr lang="en-US" dirty="0" smtClean="0">
                <a:solidFill>
                  <a:srgbClr val="0070C0"/>
                </a:solidFill>
              </a:rPr>
              <a:t>use critical analysis</a:t>
            </a:r>
            <a:r>
              <a:rPr lang="en-US" b="1" dirty="0" smtClean="0">
                <a:solidFill>
                  <a:srgbClr val="0070C0"/>
                </a:solidFill>
              </a:rPr>
              <a:t/>
            </a:r>
            <a:br>
              <a:rPr lang="en-US" b="1" dirty="0" smtClean="0">
                <a:solidFill>
                  <a:srgbClr val="0070C0"/>
                </a:solidFill>
              </a:rPr>
            </a:br>
            <a:r>
              <a:rPr lang="en-US" b="1" dirty="0" smtClean="0">
                <a:solidFill>
                  <a:srgbClr val="0070C0"/>
                </a:solidFill>
              </a:rPr>
              <a:t>			</a:t>
            </a:r>
            <a:r>
              <a:rPr lang="en-US" b="1" dirty="0" smtClean="0">
                <a:solidFill>
                  <a:srgbClr val="C00000"/>
                </a:solidFill>
                <a:sym typeface="Wingdings"/>
              </a:rPr>
              <a:t></a:t>
            </a:r>
            <a:r>
              <a:rPr lang="en-US" b="1" dirty="0" smtClean="0">
                <a:solidFill>
                  <a:srgbClr val="0070C0"/>
                </a:solidFill>
                <a:sym typeface="Wingdings"/>
              </a:rPr>
              <a:t> </a:t>
            </a:r>
            <a:r>
              <a:rPr lang="en-US" dirty="0" smtClean="0">
                <a:solidFill>
                  <a:srgbClr val="0070C0"/>
                </a:solidFill>
              </a:rPr>
              <a:t>use Cause/Effect</a:t>
            </a:r>
            <a:br>
              <a:rPr lang="en-US" dirty="0" smtClean="0">
                <a:solidFill>
                  <a:srgbClr val="0070C0"/>
                </a:solidFill>
              </a:rPr>
            </a:br>
            <a:r>
              <a:rPr lang="en-US" dirty="0" smtClean="0">
                <a:solidFill>
                  <a:srgbClr val="0070C0"/>
                </a:solidFill>
              </a:rPr>
              <a:t>			</a:t>
            </a:r>
            <a:r>
              <a:rPr lang="en-US" dirty="0" smtClean="0">
                <a:solidFill>
                  <a:srgbClr val="C00000"/>
                </a:solidFill>
                <a:sym typeface="Wingdings"/>
              </a:rPr>
              <a:t></a:t>
            </a:r>
            <a:r>
              <a:rPr lang="en-US" dirty="0" smtClean="0">
                <a:solidFill>
                  <a:srgbClr val="0070C0"/>
                </a:solidFill>
                <a:sym typeface="Wingdings"/>
              </a:rPr>
              <a:t> </a:t>
            </a:r>
            <a:r>
              <a:rPr lang="en-US" dirty="0" smtClean="0">
                <a:solidFill>
                  <a:srgbClr val="0070C0"/>
                </a:solidFill>
              </a:rPr>
              <a:t>use Comparison/Contrast</a:t>
            </a:r>
          </a:p>
          <a:p>
            <a:pPr marL="514350" indent="-514350">
              <a:spcBef>
                <a:spcPts val="3000"/>
              </a:spcBef>
              <a:buClr>
                <a:srgbClr val="C00000"/>
              </a:buClr>
              <a:buSzPct val="100000"/>
              <a:buAutoNum type="arabicPeriod"/>
            </a:pPr>
            <a:endParaRPr lang="en-US" dirty="0" smtClean="0"/>
          </a:p>
          <a:p>
            <a:pPr marL="514350" indent="-514350">
              <a:spcBef>
                <a:spcPts val="3000"/>
              </a:spcBef>
              <a:buClr>
                <a:srgbClr val="C00000"/>
              </a:buClr>
              <a:buSzPct val="100000"/>
              <a:buNone/>
            </a:pPr>
            <a:endParaRPr lang="en-US" dirty="0" smtClean="0">
              <a:solidFill>
                <a:srgbClr val="002060"/>
              </a:solidFill>
            </a:endParaRPr>
          </a:p>
          <a:p>
            <a:pPr marL="514350" indent="-514350">
              <a:spcBef>
                <a:spcPts val="1800"/>
              </a:spcBef>
              <a:buClr>
                <a:srgbClr val="C00000"/>
              </a:buClr>
              <a:buSzPct val="100000"/>
              <a:buNone/>
            </a:pPr>
            <a:endParaRPr lang="en-US" dirty="0" smtClean="0">
              <a:solidFill>
                <a:srgbClr val="002060"/>
              </a:solidFill>
            </a:endParaRPr>
          </a:p>
          <a:p>
            <a:pPr>
              <a:buNone/>
            </a:pPr>
            <a:endParaRPr lang="en-US" dirty="0" smtClean="0">
              <a:solidFill>
                <a:srgbClr val="0070C0"/>
              </a:solidFill>
            </a:endParaRPr>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
            </a:r>
            <a:br>
              <a:rPr lang="en-US" dirty="0" smtClean="0"/>
            </a:br>
            <a:r>
              <a:rPr lang="en-US" dirty="0" smtClean="0"/>
              <a:t>UNDERSTANDING QUESTIONS</a:t>
            </a:r>
            <a:endParaRPr lang="en-US" b="1" dirty="0">
              <a:solidFill>
                <a:srgbClr val="0070C0"/>
              </a:solidFill>
            </a:endParaRPr>
          </a:p>
        </p:txBody>
      </p:sp>
      <p:sp>
        <p:nvSpPr>
          <p:cNvPr id="6" name="Slide Number Placeholder 5"/>
          <p:cNvSpPr>
            <a:spLocks noGrp="1"/>
          </p:cNvSpPr>
          <p:nvPr>
            <p:ph type="sldNum" sz="quarter" idx="12"/>
          </p:nvPr>
        </p:nvSpPr>
        <p:spPr/>
        <p:txBody>
          <a:bodyPr/>
          <a:lstStyle/>
          <a:p>
            <a:fld id="{74BC3FD7-E0B3-4D62-81DE-F5670A48E3AB}" type="slidenum">
              <a:rPr lang="en-US" smtClean="0"/>
              <a:pPr/>
              <a:t>11</a:t>
            </a:fld>
            <a:endParaRPr lang="en-US"/>
          </a:p>
        </p:txBody>
      </p:sp>
      <p:sp>
        <p:nvSpPr>
          <p:cNvPr id="3" name="Subtitle 2"/>
          <p:cNvSpPr>
            <a:spLocks noGrp="1"/>
          </p:cNvSpPr>
          <p:nvPr>
            <p:ph sz="quarter" idx="1"/>
          </p:nvPr>
        </p:nvSpPr>
        <p:spPr>
          <a:xfrm>
            <a:off x="381000" y="1600200"/>
            <a:ext cx="8382000" cy="4572000"/>
          </a:xfrm>
        </p:spPr>
        <p:txBody>
          <a:bodyPr>
            <a:normAutofit/>
          </a:bodyPr>
          <a:lstStyle/>
          <a:p>
            <a:pPr marL="514350" indent="-514350">
              <a:spcBef>
                <a:spcPts val="3000"/>
              </a:spcBef>
              <a:buClr>
                <a:srgbClr val="C00000"/>
              </a:buClr>
              <a:buSzPct val="100000"/>
              <a:buNone/>
            </a:pPr>
            <a:r>
              <a:rPr lang="en-US" dirty="0" smtClean="0">
                <a:solidFill>
                  <a:srgbClr val="002060"/>
                </a:solidFill>
              </a:rPr>
              <a:t>	</a:t>
            </a:r>
            <a:r>
              <a:rPr lang="en-US" b="1" dirty="0" smtClean="0">
                <a:solidFill>
                  <a:srgbClr val="C00000"/>
                </a:solidFill>
              </a:rPr>
              <a:t>Synthesis / Application of principles</a:t>
            </a:r>
            <a:endParaRPr lang="en-US" dirty="0" smtClean="0">
              <a:solidFill>
                <a:srgbClr val="C00000"/>
              </a:solidFill>
            </a:endParaRPr>
          </a:p>
          <a:p>
            <a:pPr marL="514350" indent="-514350">
              <a:spcBef>
                <a:spcPts val="3000"/>
              </a:spcBef>
              <a:buClr>
                <a:srgbClr val="C00000"/>
              </a:buClr>
              <a:buSzPct val="100000"/>
              <a:buFont typeface="Wingdings 2"/>
              <a:buAutoNum type="arabicPeriod"/>
            </a:pPr>
            <a:r>
              <a:rPr lang="en-US" dirty="0" smtClean="0">
                <a:solidFill>
                  <a:srgbClr val="C00000"/>
                </a:solidFill>
              </a:rPr>
              <a:t>Cues: 	</a:t>
            </a:r>
            <a:r>
              <a:rPr lang="en-US" i="1" dirty="0" smtClean="0">
                <a:solidFill>
                  <a:srgbClr val="0070C0"/>
                </a:solidFill>
              </a:rPr>
              <a:t>ANALYZE, EVALUATE, EXPLAIN, 			PROVE, SHOW, JUSTIFY, 				ILLUSTRATE, COMPARE/ CONTRAST</a:t>
            </a:r>
            <a:endParaRPr lang="en-US" dirty="0" smtClean="0">
              <a:solidFill>
                <a:srgbClr val="0070C0"/>
              </a:solidFill>
            </a:endParaRPr>
          </a:p>
          <a:p>
            <a:pPr marL="514350" indent="-514350">
              <a:spcBef>
                <a:spcPts val="3000"/>
              </a:spcBef>
              <a:buClr>
                <a:srgbClr val="C00000"/>
              </a:buClr>
              <a:buSzPct val="100000"/>
              <a:buFont typeface="Wingdings 2"/>
              <a:buAutoNum type="arabicPeriod"/>
            </a:pPr>
            <a:r>
              <a:rPr lang="en-US" dirty="0" smtClean="0">
                <a:solidFill>
                  <a:srgbClr val="C00000"/>
                </a:solidFill>
              </a:rPr>
              <a:t>Strategies:	</a:t>
            </a:r>
            <a:r>
              <a:rPr lang="en-US" dirty="0" smtClean="0">
                <a:solidFill>
                  <a:srgbClr val="0070C0"/>
                </a:solidFill>
              </a:rPr>
              <a:t>transfer the principles learned to 			another example or situation</a:t>
            </a:r>
          </a:p>
          <a:p>
            <a:pPr marL="514350" indent="-514350">
              <a:spcBef>
                <a:spcPts val="3000"/>
              </a:spcBef>
              <a:buClr>
                <a:srgbClr val="C00000"/>
              </a:buClr>
              <a:buSzPct val="100000"/>
              <a:buAutoNum type="arabicPeriod"/>
            </a:pPr>
            <a:endParaRPr lang="en-US" dirty="0" smtClean="0"/>
          </a:p>
          <a:p>
            <a:pPr marL="514350" indent="-514350">
              <a:spcBef>
                <a:spcPts val="3000"/>
              </a:spcBef>
              <a:buClr>
                <a:srgbClr val="C00000"/>
              </a:buClr>
              <a:buSzPct val="100000"/>
              <a:buNone/>
            </a:pPr>
            <a:endParaRPr lang="en-US" dirty="0" smtClean="0">
              <a:solidFill>
                <a:srgbClr val="002060"/>
              </a:solidFill>
            </a:endParaRPr>
          </a:p>
          <a:p>
            <a:pPr marL="514350" indent="-514350">
              <a:spcBef>
                <a:spcPts val="1800"/>
              </a:spcBef>
              <a:buClr>
                <a:srgbClr val="C00000"/>
              </a:buClr>
              <a:buSzPct val="100000"/>
              <a:buNone/>
            </a:pPr>
            <a:endParaRPr lang="en-US" dirty="0" smtClean="0">
              <a:solidFill>
                <a:srgbClr val="002060"/>
              </a:solidFill>
            </a:endParaRPr>
          </a:p>
          <a:p>
            <a:pPr>
              <a:buNone/>
            </a:pPr>
            <a:endParaRPr lang="en-US" dirty="0" smtClean="0">
              <a:solidFill>
                <a:srgbClr val="0070C0"/>
              </a:solidFill>
            </a:endParaRP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
            </a:r>
            <a:br>
              <a:rPr lang="en-US" dirty="0" smtClean="0"/>
            </a:br>
            <a:r>
              <a:rPr lang="en-US" dirty="0" smtClean="0"/>
              <a:t>UNDERSTANDING QUESTIONS</a:t>
            </a:r>
            <a:endParaRPr lang="en-US" b="1" dirty="0">
              <a:solidFill>
                <a:srgbClr val="0070C0"/>
              </a:solidFill>
            </a:endParaRPr>
          </a:p>
        </p:txBody>
      </p:sp>
      <p:sp>
        <p:nvSpPr>
          <p:cNvPr id="6" name="Slide Number Placeholder 5"/>
          <p:cNvSpPr>
            <a:spLocks noGrp="1"/>
          </p:cNvSpPr>
          <p:nvPr>
            <p:ph type="sldNum" sz="quarter" idx="12"/>
          </p:nvPr>
        </p:nvSpPr>
        <p:spPr/>
        <p:txBody>
          <a:bodyPr/>
          <a:lstStyle/>
          <a:p>
            <a:fld id="{74BC3FD7-E0B3-4D62-81DE-F5670A48E3AB}" type="slidenum">
              <a:rPr lang="en-US" smtClean="0"/>
              <a:pPr/>
              <a:t>12</a:t>
            </a:fld>
            <a:endParaRPr lang="en-US"/>
          </a:p>
        </p:txBody>
      </p:sp>
      <p:sp>
        <p:nvSpPr>
          <p:cNvPr id="3" name="Subtitle 2"/>
          <p:cNvSpPr>
            <a:spLocks noGrp="1"/>
          </p:cNvSpPr>
          <p:nvPr>
            <p:ph sz="quarter" idx="1"/>
          </p:nvPr>
        </p:nvSpPr>
        <p:spPr>
          <a:xfrm>
            <a:off x="381000" y="1600200"/>
            <a:ext cx="8382000" cy="4572000"/>
          </a:xfrm>
        </p:spPr>
        <p:txBody>
          <a:bodyPr>
            <a:normAutofit/>
          </a:bodyPr>
          <a:lstStyle/>
          <a:p>
            <a:pPr marL="514350" indent="-514350">
              <a:spcBef>
                <a:spcPts val="3000"/>
              </a:spcBef>
              <a:buClr>
                <a:srgbClr val="C00000"/>
              </a:buClr>
              <a:buSzPct val="100000"/>
              <a:buNone/>
            </a:pPr>
            <a:r>
              <a:rPr lang="en-US" dirty="0" smtClean="0">
                <a:solidFill>
                  <a:srgbClr val="002060"/>
                </a:solidFill>
              </a:rPr>
              <a:t>	</a:t>
            </a:r>
            <a:r>
              <a:rPr lang="en-US" b="1" dirty="0" smtClean="0">
                <a:solidFill>
                  <a:srgbClr val="C00000"/>
                </a:solidFill>
              </a:rPr>
              <a:t>Opinion</a:t>
            </a:r>
          </a:p>
          <a:p>
            <a:pPr marL="514350" indent="-514350">
              <a:spcBef>
                <a:spcPts val="3000"/>
              </a:spcBef>
              <a:buClr>
                <a:srgbClr val="C00000"/>
              </a:buClr>
              <a:buSzPct val="100000"/>
              <a:buFont typeface="Wingdings 2"/>
              <a:buAutoNum type="arabicPeriod"/>
            </a:pPr>
            <a:r>
              <a:rPr lang="en-US" dirty="0" smtClean="0">
                <a:solidFill>
                  <a:srgbClr val="C00000"/>
                </a:solidFill>
              </a:rPr>
              <a:t>Cues: 	</a:t>
            </a:r>
            <a:r>
              <a:rPr lang="en-US" i="1" dirty="0" smtClean="0">
                <a:solidFill>
                  <a:srgbClr val="0070C0"/>
                </a:solidFill>
              </a:rPr>
              <a:t>IN YOUR OPINION, …</a:t>
            </a:r>
            <a:br>
              <a:rPr lang="en-US" i="1" dirty="0" smtClean="0">
                <a:solidFill>
                  <a:srgbClr val="0070C0"/>
                </a:solidFill>
              </a:rPr>
            </a:br>
            <a:r>
              <a:rPr lang="en-US" i="1" dirty="0" smtClean="0">
                <a:solidFill>
                  <a:srgbClr val="0070C0"/>
                </a:solidFill>
              </a:rPr>
              <a:t>		WHAT DO YOU THINK ABOUT…?</a:t>
            </a:r>
            <a:endParaRPr lang="en-US" dirty="0" smtClean="0">
              <a:solidFill>
                <a:srgbClr val="0070C0"/>
              </a:solidFill>
            </a:endParaRPr>
          </a:p>
          <a:p>
            <a:pPr marL="514350" indent="-514350">
              <a:spcBef>
                <a:spcPts val="3000"/>
              </a:spcBef>
              <a:buClr>
                <a:srgbClr val="C00000"/>
              </a:buClr>
              <a:buSzPct val="100000"/>
              <a:buFont typeface="Wingdings 2"/>
              <a:buAutoNum type="arabicPeriod"/>
            </a:pPr>
            <a:r>
              <a:rPr lang="en-US" dirty="0" smtClean="0">
                <a:solidFill>
                  <a:srgbClr val="C00000"/>
                </a:solidFill>
              </a:rPr>
              <a:t>Strategies:	</a:t>
            </a:r>
            <a:r>
              <a:rPr lang="en-US" dirty="0" smtClean="0">
                <a:solidFill>
                  <a:srgbClr val="C00000"/>
                </a:solidFill>
                <a:sym typeface="Wingdings"/>
              </a:rPr>
              <a:t> </a:t>
            </a:r>
            <a:r>
              <a:rPr lang="en-US" dirty="0" smtClean="0">
                <a:solidFill>
                  <a:srgbClr val="0070C0"/>
                </a:solidFill>
              </a:rPr>
              <a:t>state your opinion </a:t>
            </a:r>
            <a:r>
              <a:rPr lang="en-US" dirty="0" smtClean="0"/>
              <a:t/>
            </a:r>
            <a:br>
              <a:rPr lang="en-US" dirty="0" smtClean="0"/>
            </a:br>
            <a:r>
              <a:rPr lang="en-US" dirty="0" smtClean="0"/>
              <a:t>			</a:t>
            </a:r>
            <a:r>
              <a:rPr lang="en-US" dirty="0" smtClean="0">
                <a:solidFill>
                  <a:srgbClr val="C00000"/>
                </a:solidFill>
                <a:sym typeface="Wingdings"/>
              </a:rPr>
              <a:t></a:t>
            </a:r>
            <a:r>
              <a:rPr lang="en-US" dirty="0" smtClean="0">
                <a:solidFill>
                  <a:srgbClr val="FF0000"/>
                </a:solidFill>
                <a:sym typeface="Wingdings"/>
              </a:rPr>
              <a:t> </a:t>
            </a:r>
            <a:r>
              <a:rPr lang="en-US" dirty="0" smtClean="0">
                <a:solidFill>
                  <a:srgbClr val="0070C0"/>
                </a:solidFill>
              </a:rPr>
              <a:t>prove it with examples and/or 			  supporting points by referring to 			  information from a lecture or 			  reading</a:t>
            </a:r>
          </a:p>
          <a:p>
            <a:pPr marL="514350" indent="-514350">
              <a:spcBef>
                <a:spcPts val="3000"/>
              </a:spcBef>
              <a:buClr>
                <a:srgbClr val="C00000"/>
              </a:buClr>
              <a:buSzPct val="100000"/>
              <a:buNone/>
            </a:pPr>
            <a:endParaRPr lang="en-US" dirty="0" smtClean="0"/>
          </a:p>
          <a:p>
            <a:pPr marL="514350" indent="-514350">
              <a:spcBef>
                <a:spcPts val="3000"/>
              </a:spcBef>
              <a:buClr>
                <a:srgbClr val="C00000"/>
              </a:buClr>
              <a:buSzPct val="100000"/>
              <a:buAutoNum type="arabicPeriod"/>
            </a:pPr>
            <a:endParaRPr lang="en-US" dirty="0" smtClean="0"/>
          </a:p>
          <a:p>
            <a:pPr marL="514350" indent="-514350">
              <a:spcBef>
                <a:spcPts val="3000"/>
              </a:spcBef>
              <a:buClr>
                <a:srgbClr val="C00000"/>
              </a:buClr>
              <a:buSzPct val="100000"/>
              <a:buNone/>
            </a:pPr>
            <a:endParaRPr lang="en-US" dirty="0" smtClean="0">
              <a:solidFill>
                <a:srgbClr val="002060"/>
              </a:solidFill>
            </a:endParaRPr>
          </a:p>
          <a:p>
            <a:pPr marL="514350" indent="-514350">
              <a:spcBef>
                <a:spcPts val="1800"/>
              </a:spcBef>
              <a:buClr>
                <a:srgbClr val="C00000"/>
              </a:buClr>
              <a:buSzPct val="100000"/>
              <a:buNone/>
            </a:pPr>
            <a:endParaRPr lang="en-US" dirty="0" smtClean="0">
              <a:solidFill>
                <a:srgbClr val="002060"/>
              </a:solidFill>
            </a:endParaRPr>
          </a:p>
          <a:p>
            <a:pPr>
              <a:buNone/>
            </a:pPr>
            <a:endParaRPr lang="en-US" dirty="0" smtClean="0">
              <a:solidFill>
                <a:srgbClr val="0070C0"/>
              </a:solidFill>
            </a:endParaRP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
            </a:r>
            <a:br>
              <a:rPr lang="en-US" dirty="0" smtClean="0"/>
            </a:br>
            <a:r>
              <a:rPr lang="en-US" dirty="0" smtClean="0"/>
              <a:t>EXAMPLES OF ESSAY QUESTIONS</a:t>
            </a:r>
            <a:endParaRPr lang="en-US" b="1" dirty="0">
              <a:solidFill>
                <a:srgbClr val="0070C0"/>
              </a:solidFill>
            </a:endParaRPr>
          </a:p>
        </p:txBody>
      </p:sp>
      <p:sp>
        <p:nvSpPr>
          <p:cNvPr id="6" name="Slide Number Placeholder 5"/>
          <p:cNvSpPr>
            <a:spLocks noGrp="1"/>
          </p:cNvSpPr>
          <p:nvPr>
            <p:ph type="sldNum" sz="quarter" idx="12"/>
          </p:nvPr>
        </p:nvSpPr>
        <p:spPr/>
        <p:txBody>
          <a:bodyPr/>
          <a:lstStyle/>
          <a:p>
            <a:fld id="{74BC3FD7-E0B3-4D62-81DE-F5670A48E3AB}" type="slidenum">
              <a:rPr lang="en-US" smtClean="0"/>
              <a:pPr/>
              <a:t>13</a:t>
            </a:fld>
            <a:endParaRPr lang="en-US"/>
          </a:p>
        </p:txBody>
      </p:sp>
      <p:sp>
        <p:nvSpPr>
          <p:cNvPr id="3" name="Subtitle 2"/>
          <p:cNvSpPr>
            <a:spLocks noGrp="1"/>
          </p:cNvSpPr>
          <p:nvPr>
            <p:ph sz="quarter" idx="1"/>
          </p:nvPr>
        </p:nvSpPr>
        <p:spPr>
          <a:xfrm>
            <a:off x="381000" y="1600200"/>
            <a:ext cx="8382000" cy="4572000"/>
          </a:xfrm>
        </p:spPr>
        <p:txBody>
          <a:bodyPr>
            <a:normAutofit/>
          </a:bodyPr>
          <a:lstStyle/>
          <a:p>
            <a:pPr marL="514350" indent="-514350">
              <a:lnSpc>
                <a:spcPct val="130000"/>
              </a:lnSpc>
              <a:spcBef>
                <a:spcPts val="2400"/>
              </a:spcBef>
              <a:buClr>
                <a:srgbClr val="C00000"/>
              </a:buClr>
              <a:buSzPct val="100000"/>
              <a:buFont typeface="+mj-lt"/>
              <a:buAutoNum type="arabicPeriod"/>
            </a:pPr>
            <a:r>
              <a:rPr lang="en-US" sz="2800" dirty="0" smtClean="0">
                <a:solidFill>
                  <a:srgbClr val="0070C0"/>
                </a:solidFill>
              </a:rPr>
              <a:t>To what extent do you (and your colleagues ) use the Grammar-Translation Method in your teaching? Why?</a:t>
            </a:r>
          </a:p>
          <a:p>
            <a:pPr marL="457200" indent="-457200">
              <a:lnSpc>
                <a:spcPct val="130000"/>
              </a:lnSpc>
              <a:spcBef>
                <a:spcPts val="2400"/>
              </a:spcBef>
              <a:buClr>
                <a:srgbClr val="C00000"/>
              </a:buClr>
              <a:buSzPct val="100000"/>
              <a:buFont typeface="+mj-lt"/>
              <a:buAutoNum type="arabicPeriod"/>
            </a:pPr>
            <a:r>
              <a:rPr lang="en-US" sz="2800" dirty="0" smtClean="0">
                <a:solidFill>
                  <a:srgbClr val="0070C0"/>
                </a:solidFill>
              </a:rPr>
              <a:t>Do you think applying the Audio-Lingual Method will help students communicate in the target language? Why (not)?</a:t>
            </a:r>
          </a:p>
          <a:p>
            <a:pPr marL="0" indent="0">
              <a:lnSpc>
                <a:spcPct val="130000"/>
              </a:lnSpc>
              <a:spcBef>
                <a:spcPts val="2400"/>
              </a:spcBef>
              <a:buClr>
                <a:srgbClr val="C00000"/>
              </a:buClr>
              <a:buSzPct val="100000"/>
              <a:buNone/>
            </a:pPr>
            <a:endParaRPr lang="en-US" sz="2800" dirty="0" smtClean="0">
              <a:solidFill>
                <a:srgbClr val="0070C0"/>
              </a:solidFill>
            </a:endParaRPr>
          </a:p>
          <a:p>
            <a:pPr marL="457200" indent="-457200">
              <a:lnSpc>
                <a:spcPct val="130000"/>
              </a:lnSpc>
              <a:spcBef>
                <a:spcPts val="2400"/>
              </a:spcBef>
              <a:buClr>
                <a:srgbClr val="C00000"/>
              </a:buClr>
              <a:buSzPct val="100000"/>
              <a:buNone/>
            </a:pPr>
            <a:endParaRPr lang="en-US" sz="2800" dirty="0" smtClean="0">
              <a:solidFill>
                <a:srgbClr val="0070C0"/>
              </a:solidFill>
            </a:endParaRPr>
          </a:p>
          <a:p>
            <a:pPr marL="457200" indent="-457200">
              <a:lnSpc>
                <a:spcPct val="130000"/>
              </a:lnSpc>
              <a:spcBef>
                <a:spcPts val="2400"/>
              </a:spcBef>
              <a:buClr>
                <a:srgbClr val="C00000"/>
              </a:buClr>
              <a:buSzPct val="100000"/>
              <a:buFont typeface="+mj-lt"/>
              <a:buAutoNum type="arabicPeriod"/>
            </a:pPr>
            <a:endParaRPr lang="en-US" sz="2800" dirty="0" smtClean="0">
              <a:solidFill>
                <a:srgbClr val="0070C0"/>
              </a:solidFill>
            </a:endParaRPr>
          </a:p>
        </p:txBody>
      </p:sp>
    </p:spTree>
  </p:cSld>
  <p:clrMapOvr>
    <a:masterClrMapping/>
  </p:clrMapOvr>
  <p:transition>
    <p:comb dir="vert"/>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
            </a:r>
            <a:br>
              <a:rPr lang="en-US" dirty="0" smtClean="0"/>
            </a:br>
            <a:r>
              <a:rPr lang="en-US" dirty="0" smtClean="0"/>
              <a:t>EXAMPLES OF ESSAY QUESTIONS</a:t>
            </a:r>
            <a:endParaRPr lang="en-US" b="1" dirty="0">
              <a:solidFill>
                <a:srgbClr val="0070C0"/>
              </a:solidFill>
            </a:endParaRPr>
          </a:p>
        </p:txBody>
      </p:sp>
      <p:sp>
        <p:nvSpPr>
          <p:cNvPr id="6" name="Slide Number Placeholder 5"/>
          <p:cNvSpPr>
            <a:spLocks noGrp="1"/>
          </p:cNvSpPr>
          <p:nvPr>
            <p:ph type="sldNum" sz="quarter" idx="12"/>
          </p:nvPr>
        </p:nvSpPr>
        <p:spPr/>
        <p:txBody>
          <a:bodyPr/>
          <a:lstStyle/>
          <a:p>
            <a:fld id="{74BC3FD7-E0B3-4D62-81DE-F5670A48E3AB}" type="slidenum">
              <a:rPr lang="en-US" smtClean="0"/>
              <a:pPr/>
              <a:t>14</a:t>
            </a:fld>
            <a:endParaRPr lang="en-US"/>
          </a:p>
        </p:txBody>
      </p:sp>
      <p:sp>
        <p:nvSpPr>
          <p:cNvPr id="3" name="Subtitle 2"/>
          <p:cNvSpPr>
            <a:spLocks noGrp="1"/>
          </p:cNvSpPr>
          <p:nvPr>
            <p:ph sz="quarter" idx="1"/>
          </p:nvPr>
        </p:nvSpPr>
        <p:spPr>
          <a:xfrm>
            <a:off x="381000" y="1600200"/>
            <a:ext cx="8382000" cy="4572000"/>
          </a:xfrm>
        </p:spPr>
        <p:txBody>
          <a:bodyPr>
            <a:normAutofit/>
          </a:bodyPr>
          <a:lstStyle/>
          <a:p>
            <a:pPr marL="514350" indent="-514350">
              <a:spcBef>
                <a:spcPts val="2400"/>
              </a:spcBef>
              <a:buClr>
                <a:srgbClr val="C00000"/>
              </a:buClr>
              <a:buSzPct val="100000"/>
              <a:buFont typeface="+mj-lt"/>
              <a:buAutoNum type="arabicPeriod" startAt="3"/>
            </a:pPr>
            <a:r>
              <a:rPr lang="en-US" sz="2800" dirty="0" smtClean="0">
                <a:solidFill>
                  <a:srgbClr val="0070C0"/>
                </a:solidFill>
              </a:rPr>
              <a:t>“Being able to communicate required more than linguistic competence; it required communicative competence” (</a:t>
            </a:r>
            <a:r>
              <a:rPr lang="en-US" sz="2800" dirty="0" err="1" smtClean="0">
                <a:solidFill>
                  <a:srgbClr val="0070C0"/>
                </a:solidFill>
              </a:rPr>
              <a:t>Hymes</a:t>
            </a:r>
            <a:r>
              <a:rPr lang="en-US" sz="2800" dirty="0" smtClean="0">
                <a:solidFill>
                  <a:srgbClr val="0070C0"/>
                </a:solidFill>
              </a:rPr>
              <a:t> 1971, cited by Larsen-Freeman 2000, p. 121). Referring to reality of teaching and learning English, what can you do to enable students to communicate in English?</a:t>
            </a:r>
          </a:p>
          <a:p>
            <a:pPr marL="0" indent="0">
              <a:spcBef>
                <a:spcPts val="2400"/>
              </a:spcBef>
              <a:buClr>
                <a:srgbClr val="C00000"/>
              </a:buClr>
              <a:buSzPct val="100000"/>
              <a:buNone/>
            </a:pPr>
            <a:endParaRPr lang="en-US" sz="2800" dirty="0" smtClean="0">
              <a:solidFill>
                <a:srgbClr val="0070C0"/>
              </a:solidFill>
            </a:endParaRPr>
          </a:p>
          <a:p>
            <a:pPr marL="457200" indent="-457200">
              <a:lnSpc>
                <a:spcPct val="130000"/>
              </a:lnSpc>
              <a:spcBef>
                <a:spcPts val="2400"/>
              </a:spcBef>
              <a:buClr>
                <a:srgbClr val="C00000"/>
              </a:buClr>
              <a:buSzPct val="100000"/>
              <a:buFont typeface="+mj-lt"/>
              <a:buAutoNum type="arabicPeriod" startAt="4"/>
            </a:pPr>
            <a:endParaRPr lang="en-US" sz="2800" dirty="0" smtClean="0">
              <a:solidFill>
                <a:srgbClr val="0070C0"/>
              </a:solidFill>
            </a:endParaRPr>
          </a:p>
        </p:txBody>
      </p:sp>
    </p:spTree>
  </p:cSld>
  <p:clrMapOvr>
    <a:masterClrMapping/>
  </p:clrMapOvr>
  <p:transition>
    <p:comb dir="vert"/>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lstStyle/>
          <a:p>
            <a:r>
              <a:rPr lang="en-US" dirty="0" smtClean="0">
                <a:hlinkClick r:id="rId2" action="ppaction://hlinkfile"/>
              </a:rPr>
              <a:t>Essay Outlining-Examples.docx</a:t>
            </a:r>
            <a:endParaRPr lang="en-US" dirty="0"/>
          </a:p>
        </p:txBody>
      </p:sp>
      <p:sp>
        <p:nvSpPr>
          <p:cNvPr id="4" name="Slide Number Placeholder 3"/>
          <p:cNvSpPr>
            <a:spLocks noGrp="1"/>
          </p:cNvSpPr>
          <p:nvPr>
            <p:ph type="sldNum" sz="quarter" idx="12"/>
          </p:nvPr>
        </p:nvSpPr>
        <p:spPr/>
        <p:txBody>
          <a:bodyPr/>
          <a:lstStyle/>
          <a:p>
            <a:fld id="{74BC3FD7-E0B3-4D62-81DE-F5670A48E3AB}" type="slidenum">
              <a:rPr lang="en-US" smtClean="0"/>
              <a:pPr/>
              <a:t>15</a:t>
            </a:fld>
            <a:endParaRPr lang="en-US"/>
          </a:p>
        </p:txBody>
      </p:sp>
      <p:sp>
        <p:nvSpPr>
          <p:cNvPr id="5" name="Title 4"/>
          <p:cNvSpPr>
            <a:spLocks noGrp="1"/>
          </p:cNvSpPr>
          <p:nvPr>
            <p:ph type="ctrTitle"/>
          </p:nvPr>
        </p:nvSpPr>
        <p:spPr/>
        <p:txBody>
          <a:bodyPr/>
          <a:lstStyle/>
          <a:p>
            <a:r>
              <a:rPr lang="en-US" b="1" dirty="0" smtClean="0"/>
              <a:t>ESSAY OUTLINING: EXAMPLES</a:t>
            </a:r>
            <a:endParaRPr lang="en-US" b="1" dirty="0"/>
          </a:p>
        </p:txBody>
      </p:sp>
    </p:spTree>
  </p:cSld>
  <p:clrMapOvr>
    <a:masterClrMapping/>
  </p:clrMapOvr>
  <p:transition>
    <p:wedg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MORE ESSAY QUESTIONS</a:t>
            </a:r>
            <a:endParaRPr lang="en-US" dirty="0"/>
          </a:p>
        </p:txBody>
      </p:sp>
      <p:sp>
        <p:nvSpPr>
          <p:cNvPr id="4" name="Slide Number Placeholder 3"/>
          <p:cNvSpPr>
            <a:spLocks noGrp="1"/>
          </p:cNvSpPr>
          <p:nvPr>
            <p:ph type="sldNum" sz="quarter" idx="12"/>
          </p:nvPr>
        </p:nvSpPr>
        <p:spPr/>
        <p:txBody>
          <a:bodyPr/>
          <a:lstStyle/>
          <a:p>
            <a:fld id="{74BC3FD7-E0B3-4D62-81DE-F5670A48E3AB}" type="slidenum">
              <a:rPr lang="en-US" smtClean="0"/>
              <a:pPr/>
              <a:t>16</a:t>
            </a:fld>
            <a:endParaRPr lang="en-US"/>
          </a:p>
        </p:txBody>
      </p:sp>
      <p:sp>
        <p:nvSpPr>
          <p:cNvPr id="5" name="Content Placeholder 4"/>
          <p:cNvSpPr>
            <a:spLocks noGrp="1"/>
          </p:cNvSpPr>
          <p:nvPr>
            <p:ph sz="quarter" idx="1"/>
          </p:nvPr>
        </p:nvSpPr>
        <p:spPr>
          <a:xfrm>
            <a:off x="301752" y="1527048"/>
            <a:ext cx="8232648" cy="4572000"/>
          </a:xfrm>
        </p:spPr>
        <p:txBody>
          <a:bodyPr>
            <a:normAutofit/>
          </a:bodyPr>
          <a:lstStyle/>
          <a:p>
            <a:pPr marL="514350" indent="-514350">
              <a:lnSpc>
                <a:spcPct val="120000"/>
              </a:lnSpc>
              <a:buFont typeface="+mj-lt"/>
              <a:buAutoNum type="arabicPeriod"/>
            </a:pPr>
            <a:r>
              <a:rPr lang="en-US" dirty="0" smtClean="0">
                <a:solidFill>
                  <a:srgbClr val="0070C0"/>
                </a:solidFill>
              </a:rPr>
              <a:t>“The native language and the target language should be kept apart so that the students’ native language interferes as little as possible with the students’ attempts to acquire the target language.” (Larsen-Freeman, 2000). To what extent do you agree with this principle? Use specific reasons and your own teaching experience to explain your answer. </a:t>
            </a:r>
          </a:p>
          <a:p>
            <a:pPr marL="514350" indent="-514350" algn="r">
              <a:lnSpc>
                <a:spcPct val="120000"/>
              </a:lnSpc>
              <a:buNone/>
            </a:pPr>
            <a:r>
              <a:rPr lang="en-US" sz="2000" i="1" dirty="0" smtClean="0">
                <a:solidFill>
                  <a:srgbClr val="0070C0"/>
                </a:solidFill>
              </a:rPr>
              <a:t>(</a:t>
            </a:r>
            <a:r>
              <a:rPr lang="en-US" sz="2000" i="1" dirty="0" err="1" smtClean="0">
                <a:solidFill>
                  <a:srgbClr val="0070C0"/>
                </a:solidFill>
              </a:rPr>
              <a:t>Đề</a:t>
            </a:r>
            <a:r>
              <a:rPr lang="en-US" sz="2000" i="1" dirty="0" smtClean="0">
                <a:solidFill>
                  <a:srgbClr val="0070C0"/>
                </a:solidFill>
              </a:rPr>
              <a:t> </a:t>
            </a:r>
            <a:r>
              <a:rPr lang="en-US" sz="2000" i="1" dirty="0" err="1" smtClean="0">
                <a:solidFill>
                  <a:srgbClr val="0070C0"/>
                </a:solidFill>
              </a:rPr>
              <a:t>thi</a:t>
            </a:r>
            <a:r>
              <a:rPr lang="en-US" sz="2000" i="1" dirty="0" smtClean="0">
                <a:solidFill>
                  <a:srgbClr val="0070C0"/>
                </a:solidFill>
              </a:rPr>
              <a:t> </a:t>
            </a:r>
            <a:r>
              <a:rPr lang="en-US" sz="2000" i="1" dirty="0" err="1" smtClean="0">
                <a:solidFill>
                  <a:srgbClr val="0070C0"/>
                </a:solidFill>
              </a:rPr>
              <a:t>tuyển</a:t>
            </a:r>
            <a:r>
              <a:rPr lang="en-US" sz="2000" i="1" dirty="0" smtClean="0">
                <a:solidFill>
                  <a:srgbClr val="0070C0"/>
                </a:solidFill>
              </a:rPr>
              <a:t> </a:t>
            </a:r>
            <a:r>
              <a:rPr lang="en-US" sz="2000" i="1" dirty="0" err="1" smtClean="0">
                <a:solidFill>
                  <a:srgbClr val="0070C0"/>
                </a:solidFill>
              </a:rPr>
              <a:t>sinh</a:t>
            </a:r>
            <a:r>
              <a:rPr lang="en-US" sz="2000" i="1" dirty="0" smtClean="0">
                <a:solidFill>
                  <a:srgbClr val="0070C0"/>
                </a:solidFill>
              </a:rPr>
              <a:t> </a:t>
            </a:r>
            <a:r>
              <a:rPr lang="en-US" sz="2000" i="1" dirty="0" err="1" smtClean="0">
                <a:solidFill>
                  <a:srgbClr val="0070C0"/>
                </a:solidFill>
              </a:rPr>
              <a:t>sau</a:t>
            </a:r>
            <a:r>
              <a:rPr lang="en-US" sz="2000" i="1" dirty="0" smtClean="0">
                <a:solidFill>
                  <a:srgbClr val="0070C0"/>
                </a:solidFill>
              </a:rPr>
              <a:t> </a:t>
            </a:r>
            <a:r>
              <a:rPr lang="en-US" sz="2000" i="1" dirty="0" err="1" smtClean="0">
                <a:solidFill>
                  <a:srgbClr val="0070C0"/>
                </a:solidFill>
              </a:rPr>
              <a:t>đại</a:t>
            </a:r>
            <a:r>
              <a:rPr lang="en-US" sz="2000" i="1" dirty="0" smtClean="0">
                <a:solidFill>
                  <a:srgbClr val="0070C0"/>
                </a:solidFill>
              </a:rPr>
              <a:t> </a:t>
            </a:r>
            <a:r>
              <a:rPr lang="en-US" sz="2000" i="1" dirty="0" err="1" smtClean="0">
                <a:solidFill>
                  <a:srgbClr val="0070C0"/>
                </a:solidFill>
              </a:rPr>
              <a:t>học</a:t>
            </a:r>
            <a:r>
              <a:rPr lang="en-US" sz="2000" i="1" dirty="0" smtClean="0">
                <a:solidFill>
                  <a:srgbClr val="0070C0"/>
                </a:solidFill>
              </a:rPr>
              <a:t> </a:t>
            </a:r>
            <a:r>
              <a:rPr lang="en-US" sz="2000" i="1" dirty="0" err="1" smtClean="0">
                <a:solidFill>
                  <a:srgbClr val="0070C0"/>
                </a:solidFill>
              </a:rPr>
              <a:t>năm</a:t>
            </a:r>
            <a:r>
              <a:rPr lang="en-US" sz="2000" i="1" dirty="0" smtClean="0">
                <a:solidFill>
                  <a:srgbClr val="0070C0"/>
                </a:solidFill>
              </a:rPr>
              <a:t> 2013)</a:t>
            </a:r>
            <a:endParaRPr lang="en-US" sz="2000" i="1" dirty="0">
              <a:solidFill>
                <a:srgbClr val="0070C0"/>
              </a:solidFill>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MORE ESSAY QUESTIONS</a:t>
            </a:r>
            <a:endParaRPr lang="en-US" dirty="0"/>
          </a:p>
        </p:txBody>
      </p:sp>
      <p:sp>
        <p:nvSpPr>
          <p:cNvPr id="3" name="Date Placeholder 2"/>
          <p:cNvSpPr>
            <a:spLocks noGrp="1"/>
          </p:cNvSpPr>
          <p:nvPr>
            <p:ph type="dt" sz="half" idx="10"/>
          </p:nvPr>
        </p:nvSpPr>
        <p:spPr/>
        <p:txBody>
          <a:bodyPr/>
          <a:lstStyle/>
          <a:p>
            <a:r>
              <a:rPr lang="en-US" smtClean="0"/>
              <a:t>5/17/2014</a:t>
            </a:r>
            <a:endParaRPr lang="en-US"/>
          </a:p>
        </p:txBody>
      </p:sp>
      <p:sp>
        <p:nvSpPr>
          <p:cNvPr id="4" name="Slide Number Placeholder 3"/>
          <p:cNvSpPr>
            <a:spLocks noGrp="1"/>
          </p:cNvSpPr>
          <p:nvPr>
            <p:ph type="sldNum" sz="quarter" idx="12"/>
          </p:nvPr>
        </p:nvSpPr>
        <p:spPr/>
        <p:txBody>
          <a:bodyPr/>
          <a:lstStyle/>
          <a:p>
            <a:fld id="{74BC3FD7-E0B3-4D62-81DE-F5670A48E3AB}" type="slidenum">
              <a:rPr lang="en-US" smtClean="0"/>
              <a:pPr/>
              <a:t>17</a:t>
            </a:fld>
            <a:endParaRPr lang="en-US"/>
          </a:p>
        </p:txBody>
      </p:sp>
      <p:sp>
        <p:nvSpPr>
          <p:cNvPr id="5" name="Content Placeholder 4"/>
          <p:cNvSpPr>
            <a:spLocks noGrp="1"/>
          </p:cNvSpPr>
          <p:nvPr>
            <p:ph sz="quarter" idx="1"/>
          </p:nvPr>
        </p:nvSpPr>
        <p:spPr>
          <a:xfrm>
            <a:off x="301752" y="1981200"/>
            <a:ext cx="8232648" cy="4117848"/>
          </a:xfrm>
        </p:spPr>
        <p:txBody>
          <a:bodyPr>
            <a:normAutofit/>
          </a:bodyPr>
          <a:lstStyle/>
          <a:p>
            <a:pPr marL="514350" indent="-514350">
              <a:lnSpc>
                <a:spcPct val="120000"/>
              </a:lnSpc>
              <a:buFont typeface="+mj-lt"/>
              <a:buAutoNum type="arabicPeriod" startAt="2"/>
            </a:pPr>
            <a:r>
              <a:rPr lang="en-US" dirty="0" smtClean="0">
                <a:solidFill>
                  <a:srgbClr val="0070C0"/>
                </a:solidFill>
              </a:rPr>
              <a:t>Do you agree or disagree with the following statement?</a:t>
            </a:r>
            <a:br>
              <a:rPr lang="en-US" dirty="0" smtClean="0">
                <a:solidFill>
                  <a:srgbClr val="0070C0"/>
                </a:solidFill>
              </a:rPr>
            </a:br>
            <a:r>
              <a:rPr lang="en-US" i="1" dirty="0" smtClean="0">
                <a:solidFill>
                  <a:srgbClr val="0070C0"/>
                </a:solidFill>
              </a:rPr>
              <a:t>Task-based Language Teaching is appropriate for teaching English for Academic Purpose. </a:t>
            </a:r>
            <a:r>
              <a:rPr lang="en-US" dirty="0" smtClean="0">
                <a:solidFill>
                  <a:srgbClr val="0070C0"/>
                </a:solidFill>
              </a:rPr>
              <a:t/>
            </a:r>
            <a:br>
              <a:rPr lang="en-US" dirty="0" smtClean="0">
                <a:solidFill>
                  <a:srgbClr val="0070C0"/>
                </a:solidFill>
              </a:rPr>
            </a:br>
            <a:r>
              <a:rPr lang="en-US" dirty="0" smtClean="0">
                <a:solidFill>
                  <a:srgbClr val="0070C0"/>
                </a:solidFill>
              </a:rPr>
              <a:t>Use specific reasons and examples to support your response.</a:t>
            </a:r>
          </a:p>
          <a:p>
            <a:pPr marL="514350" indent="-514350" algn="r">
              <a:lnSpc>
                <a:spcPct val="120000"/>
              </a:lnSpc>
              <a:buNone/>
            </a:pPr>
            <a:r>
              <a:rPr lang="en-US" sz="2000" i="1" dirty="0" smtClean="0">
                <a:solidFill>
                  <a:srgbClr val="0070C0"/>
                </a:solidFill>
              </a:rPr>
              <a:t>(</a:t>
            </a:r>
            <a:r>
              <a:rPr lang="en-US" sz="2000" i="1" dirty="0" err="1" smtClean="0">
                <a:solidFill>
                  <a:srgbClr val="0070C0"/>
                </a:solidFill>
              </a:rPr>
              <a:t>Đề</a:t>
            </a:r>
            <a:r>
              <a:rPr lang="en-US" sz="2000" i="1" dirty="0" smtClean="0">
                <a:solidFill>
                  <a:srgbClr val="0070C0"/>
                </a:solidFill>
              </a:rPr>
              <a:t> </a:t>
            </a:r>
            <a:r>
              <a:rPr lang="en-US" sz="2000" i="1" dirty="0" err="1" smtClean="0">
                <a:solidFill>
                  <a:srgbClr val="0070C0"/>
                </a:solidFill>
              </a:rPr>
              <a:t>thi</a:t>
            </a:r>
            <a:r>
              <a:rPr lang="en-US" sz="2000" i="1" dirty="0" smtClean="0">
                <a:solidFill>
                  <a:srgbClr val="0070C0"/>
                </a:solidFill>
              </a:rPr>
              <a:t> </a:t>
            </a:r>
            <a:r>
              <a:rPr lang="en-US" sz="2000" i="1" dirty="0" err="1" smtClean="0">
                <a:solidFill>
                  <a:srgbClr val="0070C0"/>
                </a:solidFill>
              </a:rPr>
              <a:t>tuyển</a:t>
            </a:r>
            <a:r>
              <a:rPr lang="en-US" sz="2000" i="1" dirty="0" smtClean="0">
                <a:solidFill>
                  <a:srgbClr val="0070C0"/>
                </a:solidFill>
              </a:rPr>
              <a:t> </a:t>
            </a:r>
            <a:r>
              <a:rPr lang="en-US" sz="2000" i="1" dirty="0" err="1" smtClean="0">
                <a:solidFill>
                  <a:srgbClr val="0070C0"/>
                </a:solidFill>
              </a:rPr>
              <a:t>sinh</a:t>
            </a:r>
            <a:r>
              <a:rPr lang="en-US" sz="2000" i="1" dirty="0" smtClean="0">
                <a:solidFill>
                  <a:srgbClr val="0070C0"/>
                </a:solidFill>
              </a:rPr>
              <a:t> </a:t>
            </a:r>
            <a:r>
              <a:rPr lang="en-US" sz="2000" i="1" dirty="0" err="1" smtClean="0">
                <a:solidFill>
                  <a:srgbClr val="0070C0"/>
                </a:solidFill>
              </a:rPr>
              <a:t>sau</a:t>
            </a:r>
            <a:r>
              <a:rPr lang="en-US" sz="2000" i="1" dirty="0" smtClean="0">
                <a:solidFill>
                  <a:srgbClr val="0070C0"/>
                </a:solidFill>
              </a:rPr>
              <a:t> </a:t>
            </a:r>
            <a:r>
              <a:rPr lang="en-US" sz="2000" i="1" dirty="0" err="1" smtClean="0">
                <a:solidFill>
                  <a:srgbClr val="0070C0"/>
                </a:solidFill>
              </a:rPr>
              <a:t>đại</a:t>
            </a:r>
            <a:r>
              <a:rPr lang="en-US" sz="2000" i="1" dirty="0" smtClean="0">
                <a:solidFill>
                  <a:srgbClr val="0070C0"/>
                </a:solidFill>
              </a:rPr>
              <a:t> </a:t>
            </a:r>
            <a:r>
              <a:rPr lang="en-US" sz="2000" i="1" dirty="0" err="1" smtClean="0">
                <a:solidFill>
                  <a:srgbClr val="0070C0"/>
                </a:solidFill>
              </a:rPr>
              <a:t>học</a:t>
            </a:r>
            <a:r>
              <a:rPr lang="en-US" sz="2000" i="1" dirty="0" smtClean="0">
                <a:solidFill>
                  <a:srgbClr val="0070C0"/>
                </a:solidFill>
              </a:rPr>
              <a:t> </a:t>
            </a:r>
            <a:r>
              <a:rPr lang="en-US" sz="2000" i="1" dirty="0" err="1" smtClean="0">
                <a:solidFill>
                  <a:srgbClr val="0070C0"/>
                </a:solidFill>
              </a:rPr>
              <a:t>năm</a:t>
            </a:r>
            <a:r>
              <a:rPr lang="en-US" sz="2000" i="1" dirty="0" smtClean="0">
                <a:solidFill>
                  <a:srgbClr val="0070C0"/>
                </a:solidFill>
              </a:rPr>
              <a:t> 2013)</a:t>
            </a:r>
            <a:endParaRPr lang="en-US" sz="2000" i="1" dirty="0">
              <a:solidFill>
                <a:srgbClr val="0070C0"/>
              </a:solidFill>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MORE ESSAY QUESTIONS</a:t>
            </a:r>
            <a:endParaRPr lang="en-US" dirty="0"/>
          </a:p>
        </p:txBody>
      </p:sp>
      <p:sp>
        <p:nvSpPr>
          <p:cNvPr id="4" name="Slide Number Placeholder 3"/>
          <p:cNvSpPr>
            <a:spLocks noGrp="1"/>
          </p:cNvSpPr>
          <p:nvPr>
            <p:ph type="sldNum" sz="quarter" idx="12"/>
          </p:nvPr>
        </p:nvSpPr>
        <p:spPr/>
        <p:txBody>
          <a:bodyPr/>
          <a:lstStyle/>
          <a:p>
            <a:fld id="{74BC3FD7-E0B3-4D62-81DE-F5670A48E3AB}" type="slidenum">
              <a:rPr lang="en-US" smtClean="0"/>
              <a:pPr/>
              <a:t>18</a:t>
            </a:fld>
            <a:endParaRPr lang="en-US"/>
          </a:p>
        </p:txBody>
      </p:sp>
      <p:sp>
        <p:nvSpPr>
          <p:cNvPr id="5" name="Content Placeholder 4"/>
          <p:cNvSpPr>
            <a:spLocks noGrp="1"/>
          </p:cNvSpPr>
          <p:nvPr>
            <p:ph sz="quarter" idx="1"/>
          </p:nvPr>
        </p:nvSpPr>
        <p:spPr>
          <a:xfrm>
            <a:off x="301752" y="1981200"/>
            <a:ext cx="8232648" cy="4117848"/>
          </a:xfrm>
        </p:spPr>
        <p:txBody>
          <a:bodyPr>
            <a:normAutofit/>
          </a:bodyPr>
          <a:lstStyle/>
          <a:p>
            <a:pPr marL="514350" indent="-514350">
              <a:lnSpc>
                <a:spcPct val="120000"/>
              </a:lnSpc>
              <a:buFont typeface="+mj-lt"/>
              <a:buAutoNum type="arabicPeriod" startAt="3"/>
            </a:pPr>
            <a:r>
              <a:rPr lang="en-US" dirty="0" smtClean="0">
                <a:solidFill>
                  <a:srgbClr val="0070C0"/>
                </a:solidFill>
              </a:rPr>
              <a:t>Some people believe that knowledge of a first and second language can be helpful to learners who are trying to learn a third language.</a:t>
            </a:r>
            <a:br>
              <a:rPr lang="en-US" dirty="0" smtClean="0">
                <a:solidFill>
                  <a:srgbClr val="0070C0"/>
                </a:solidFill>
              </a:rPr>
            </a:br>
            <a:r>
              <a:rPr lang="en-US" dirty="0" smtClean="0">
                <a:solidFill>
                  <a:srgbClr val="0070C0"/>
                </a:solidFill>
              </a:rPr>
              <a:t>Do you agree? Use specific reasons and your own teaching experiences to explain your answer.</a:t>
            </a:r>
          </a:p>
          <a:p>
            <a:pPr marL="514350" indent="-514350" algn="r">
              <a:lnSpc>
                <a:spcPct val="120000"/>
              </a:lnSpc>
              <a:buNone/>
            </a:pPr>
            <a:r>
              <a:rPr lang="en-US" sz="2000" i="1" dirty="0" smtClean="0">
                <a:solidFill>
                  <a:srgbClr val="0070C0"/>
                </a:solidFill>
              </a:rPr>
              <a:t>(</a:t>
            </a:r>
            <a:r>
              <a:rPr lang="en-US" sz="2000" i="1" dirty="0" err="1" smtClean="0">
                <a:solidFill>
                  <a:srgbClr val="0070C0"/>
                </a:solidFill>
              </a:rPr>
              <a:t>Đề</a:t>
            </a:r>
            <a:r>
              <a:rPr lang="en-US" sz="2000" i="1" dirty="0" smtClean="0">
                <a:solidFill>
                  <a:srgbClr val="0070C0"/>
                </a:solidFill>
              </a:rPr>
              <a:t> </a:t>
            </a:r>
            <a:r>
              <a:rPr lang="en-US" sz="2000" i="1" dirty="0" err="1" smtClean="0">
                <a:solidFill>
                  <a:srgbClr val="0070C0"/>
                </a:solidFill>
              </a:rPr>
              <a:t>thi</a:t>
            </a:r>
            <a:r>
              <a:rPr lang="en-US" sz="2000" i="1" dirty="0" smtClean="0">
                <a:solidFill>
                  <a:srgbClr val="0070C0"/>
                </a:solidFill>
              </a:rPr>
              <a:t> </a:t>
            </a:r>
            <a:r>
              <a:rPr lang="en-US" sz="2000" i="1" dirty="0" err="1" smtClean="0">
                <a:solidFill>
                  <a:srgbClr val="0070C0"/>
                </a:solidFill>
              </a:rPr>
              <a:t>tuyển</a:t>
            </a:r>
            <a:r>
              <a:rPr lang="en-US" sz="2000" i="1" dirty="0" smtClean="0">
                <a:solidFill>
                  <a:srgbClr val="0070C0"/>
                </a:solidFill>
              </a:rPr>
              <a:t> </a:t>
            </a:r>
            <a:r>
              <a:rPr lang="en-US" sz="2000" i="1" dirty="0" err="1" smtClean="0">
                <a:solidFill>
                  <a:srgbClr val="0070C0"/>
                </a:solidFill>
              </a:rPr>
              <a:t>sinh</a:t>
            </a:r>
            <a:r>
              <a:rPr lang="en-US" sz="2000" i="1" dirty="0" smtClean="0">
                <a:solidFill>
                  <a:srgbClr val="0070C0"/>
                </a:solidFill>
              </a:rPr>
              <a:t> </a:t>
            </a:r>
            <a:r>
              <a:rPr lang="en-US" sz="2000" i="1" dirty="0" err="1" smtClean="0">
                <a:solidFill>
                  <a:srgbClr val="0070C0"/>
                </a:solidFill>
              </a:rPr>
              <a:t>sau</a:t>
            </a:r>
            <a:r>
              <a:rPr lang="en-US" sz="2000" i="1" dirty="0" smtClean="0">
                <a:solidFill>
                  <a:srgbClr val="0070C0"/>
                </a:solidFill>
              </a:rPr>
              <a:t> </a:t>
            </a:r>
            <a:r>
              <a:rPr lang="en-US" sz="2000" i="1" dirty="0" err="1" smtClean="0">
                <a:solidFill>
                  <a:srgbClr val="0070C0"/>
                </a:solidFill>
              </a:rPr>
              <a:t>đại</a:t>
            </a:r>
            <a:r>
              <a:rPr lang="en-US" sz="2000" i="1" dirty="0" smtClean="0">
                <a:solidFill>
                  <a:srgbClr val="0070C0"/>
                </a:solidFill>
              </a:rPr>
              <a:t> </a:t>
            </a:r>
            <a:r>
              <a:rPr lang="en-US" sz="2000" i="1" dirty="0" err="1" smtClean="0">
                <a:solidFill>
                  <a:srgbClr val="0070C0"/>
                </a:solidFill>
              </a:rPr>
              <a:t>học</a:t>
            </a:r>
            <a:r>
              <a:rPr lang="en-US" sz="2000" i="1" dirty="0" smtClean="0">
                <a:solidFill>
                  <a:srgbClr val="0070C0"/>
                </a:solidFill>
              </a:rPr>
              <a:t> </a:t>
            </a:r>
            <a:r>
              <a:rPr lang="en-US" sz="2000" i="1" dirty="0" err="1" smtClean="0">
                <a:solidFill>
                  <a:srgbClr val="0070C0"/>
                </a:solidFill>
              </a:rPr>
              <a:t>năm</a:t>
            </a:r>
            <a:r>
              <a:rPr lang="en-US" sz="2000" i="1" dirty="0" smtClean="0">
                <a:solidFill>
                  <a:srgbClr val="0070C0"/>
                </a:solidFill>
              </a:rPr>
              <a:t> 2012)</a:t>
            </a:r>
            <a:endParaRPr lang="en-US" sz="2000" i="1" dirty="0">
              <a:solidFill>
                <a:srgbClr val="0070C0"/>
              </a:solidFill>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MORE ESSAY QUESTIONS</a:t>
            </a:r>
            <a:endParaRPr lang="en-US" dirty="0"/>
          </a:p>
        </p:txBody>
      </p:sp>
      <p:sp>
        <p:nvSpPr>
          <p:cNvPr id="4" name="Slide Number Placeholder 3"/>
          <p:cNvSpPr>
            <a:spLocks noGrp="1"/>
          </p:cNvSpPr>
          <p:nvPr>
            <p:ph type="sldNum" sz="quarter" idx="12"/>
          </p:nvPr>
        </p:nvSpPr>
        <p:spPr/>
        <p:txBody>
          <a:bodyPr/>
          <a:lstStyle/>
          <a:p>
            <a:fld id="{74BC3FD7-E0B3-4D62-81DE-F5670A48E3AB}" type="slidenum">
              <a:rPr lang="en-US" smtClean="0"/>
              <a:pPr/>
              <a:t>19</a:t>
            </a:fld>
            <a:endParaRPr lang="en-US"/>
          </a:p>
        </p:txBody>
      </p:sp>
      <p:sp>
        <p:nvSpPr>
          <p:cNvPr id="5" name="Content Placeholder 4"/>
          <p:cNvSpPr>
            <a:spLocks noGrp="1"/>
          </p:cNvSpPr>
          <p:nvPr>
            <p:ph sz="quarter" idx="1"/>
          </p:nvPr>
        </p:nvSpPr>
        <p:spPr>
          <a:xfrm>
            <a:off x="301752" y="1676400"/>
            <a:ext cx="8232648" cy="4422648"/>
          </a:xfrm>
        </p:spPr>
        <p:txBody>
          <a:bodyPr>
            <a:normAutofit lnSpcReduction="10000"/>
          </a:bodyPr>
          <a:lstStyle/>
          <a:p>
            <a:pPr marL="514350" indent="-514350">
              <a:lnSpc>
                <a:spcPct val="120000"/>
              </a:lnSpc>
              <a:buFont typeface="+mj-lt"/>
              <a:buAutoNum type="arabicPeriod" startAt="4"/>
            </a:pPr>
            <a:r>
              <a:rPr lang="en-US" dirty="0" smtClean="0">
                <a:solidFill>
                  <a:srgbClr val="0070C0"/>
                </a:solidFill>
              </a:rPr>
              <a:t>It is said that the Communicative </a:t>
            </a:r>
            <a:r>
              <a:rPr lang="en-US" dirty="0" err="1" smtClean="0">
                <a:solidFill>
                  <a:srgbClr val="0070C0"/>
                </a:solidFill>
              </a:rPr>
              <a:t>Langauge</a:t>
            </a:r>
            <a:r>
              <a:rPr lang="en-US" dirty="0" smtClean="0">
                <a:solidFill>
                  <a:srgbClr val="0070C0"/>
                </a:solidFill>
              </a:rPr>
              <a:t> Teaching (CLT) is more effective than any other methods in the history of English language teaching in enabling the learners to communicate in the target language. Is this statement true when you use CLT in teaching English in Vietnamese high schools. Use specific examples to illustrate your answer.</a:t>
            </a:r>
          </a:p>
          <a:p>
            <a:pPr marL="514350" indent="-514350" algn="r">
              <a:lnSpc>
                <a:spcPct val="120000"/>
              </a:lnSpc>
              <a:buNone/>
            </a:pPr>
            <a:r>
              <a:rPr lang="en-US" sz="2000" i="1" dirty="0" smtClean="0">
                <a:solidFill>
                  <a:srgbClr val="0070C0"/>
                </a:solidFill>
              </a:rPr>
              <a:t>(</a:t>
            </a:r>
            <a:r>
              <a:rPr lang="en-US" sz="2000" i="1" dirty="0" err="1" smtClean="0">
                <a:solidFill>
                  <a:srgbClr val="0070C0"/>
                </a:solidFill>
              </a:rPr>
              <a:t>Đề</a:t>
            </a:r>
            <a:r>
              <a:rPr lang="en-US" sz="2000" i="1" dirty="0" smtClean="0">
                <a:solidFill>
                  <a:srgbClr val="0070C0"/>
                </a:solidFill>
              </a:rPr>
              <a:t> </a:t>
            </a:r>
            <a:r>
              <a:rPr lang="en-US" sz="2000" i="1" dirty="0" err="1" smtClean="0">
                <a:solidFill>
                  <a:srgbClr val="0070C0"/>
                </a:solidFill>
              </a:rPr>
              <a:t>thi</a:t>
            </a:r>
            <a:r>
              <a:rPr lang="en-US" sz="2000" i="1" dirty="0" smtClean="0">
                <a:solidFill>
                  <a:srgbClr val="0070C0"/>
                </a:solidFill>
              </a:rPr>
              <a:t> </a:t>
            </a:r>
            <a:r>
              <a:rPr lang="en-US" sz="2000" i="1" dirty="0" err="1" smtClean="0">
                <a:solidFill>
                  <a:srgbClr val="0070C0"/>
                </a:solidFill>
              </a:rPr>
              <a:t>tuyển</a:t>
            </a:r>
            <a:r>
              <a:rPr lang="en-US" sz="2000" i="1" dirty="0" smtClean="0">
                <a:solidFill>
                  <a:srgbClr val="0070C0"/>
                </a:solidFill>
              </a:rPr>
              <a:t> </a:t>
            </a:r>
            <a:r>
              <a:rPr lang="en-US" sz="2000" i="1" dirty="0" err="1" smtClean="0">
                <a:solidFill>
                  <a:srgbClr val="0070C0"/>
                </a:solidFill>
              </a:rPr>
              <a:t>sinh</a:t>
            </a:r>
            <a:r>
              <a:rPr lang="en-US" sz="2000" i="1" dirty="0" smtClean="0">
                <a:solidFill>
                  <a:srgbClr val="0070C0"/>
                </a:solidFill>
              </a:rPr>
              <a:t> </a:t>
            </a:r>
            <a:r>
              <a:rPr lang="en-US" sz="2000" i="1" dirty="0" err="1" smtClean="0">
                <a:solidFill>
                  <a:srgbClr val="0070C0"/>
                </a:solidFill>
              </a:rPr>
              <a:t>sau</a:t>
            </a:r>
            <a:r>
              <a:rPr lang="en-US" sz="2000" i="1" dirty="0" smtClean="0">
                <a:solidFill>
                  <a:srgbClr val="0070C0"/>
                </a:solidFill>
              </a:rPr>
              <a:t> </a:t>
            </a:r>
            <a:r>
              <a:rPr lang="en-US" sz="2000" i="1" dirty="0" err="1" smtClean="0">
                <a:solidFill>
                  <a:srgbClr val="0070C0"/>
                </a:solidFill>
              </a:rPr>
              <a:t>đại</a:t>
            </a:r>
            <a:r>
              <a:rPr lang="en-US" sz="2000" i="1" dirty="0" smtClean="0">
                <a:solidFill>
                  <a:srgbClr val="0070C0"/>
                </a:solidFill>
              </a:rPr>
              <a:t> </a:t>
            </a:r>
            <a:r>
              <a:rPr lang="en-US" sz="2000" i="1" dirty="0" err="1" smtClean="0">
                <a:solidFill>
                  <a:srgbClr val="0070C0"/>
                </a:solidFill>
              </a:rPr>
              <a:t>học</a:t>
            </a:r>
            <a:r>
              <a:rPr lang="en-US" sz="2000" i="1" dirty="0" smtClean="0">
                <a:solidFill>
                  <a:srgbClr val="0070C0"/>
                </a:solidFill>
              </a:rPr>
              <a:t> </a:t>
            </a:r>
            <a:r>
              <a:rPr lang="en-US" sz="2000" i="1" dirty="0" err="1" smtClean="0">
                <a:solidFill>
                  <a:srgbClr val="0070C0"/>
                </a:solidFill>
              </a:rPr>
              <a:t>năm</a:t>
            </a:r>
            <a:r>
              <a:rPr lang="en-US" sz="2000" i="1" dirty="0" smtClean="0">
                <a:solidFill>
                  <a:srgbClr val="0070C0"/>
                </a:solidFill>
              </a:rPr>
              <a:t> 2011)</a:t>
            </a:r>
            <a:endParaRPr lang="en-US" sz="2000" i="1" dirty="0">
              <a:solidFill>
                <a:srgbClr val="0070C0"/>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
            </a:r>
            <a:br>
              <a:rPr lang="en-US" dirty="0" smtClean="0"/>
            </a:br>
            <a:r>
              <a:rPr lang="en-US" dirty="0" smtClean="0"/>
              <a:t>GENERAL ESSAY ORGANIZATION</a:t>
            </a:r>
            <a:endParaRPr lang="en-US" b="1" dirty="0">
              <a:solidFill>
                <a:srgbClr val="0070C0"/>
              </a:solidFill>
            </a:endParaRPr>
          </a:p>
        </p:txBody>
      </p:sp>
      <p:sp>
        <p:nvSpPr>
          <p:cNvPr id="6" name="Slide Number Placeholder 5"/>
          <p:cNvSpPr>
            <a:spLocks noGrp="1"/>
          </p:cNvSpPr>
          <p:nvPr>
            <p:ph type="sldNum" sz="quarter" idx="12"/>
          </p:nvPr>
        </p:nvSpPr>
        <p:spPr/>
        <p:txBody>
          <a:bodyPr/>
          <a:lstStyle/>
          <a:p>
            <a:fld id="{74BC3FD7-E0B3-4D62-81DE-F5670A48E3AB}" type="slidenum">
              <a:rPr lang="en-US" smtClean="0"/>
              <a:pPr/>
              <a:t>2</a:t>
            </a:fld>
            <a:endParaRPr lang="en-US"/>
          </a:p>
        </p:txBody>
      </p:sp>
      <p:sp>
        <p:nvSpPr>
          <p:cNvPr id="3" name="Subtitle 2"/>
          <p:cNvSpPr>
            <a:spLocks noGrp="1"/>
          </p:cNvSpPr>
          <p:nvPr>
            <p:ph sz="quarter" idx="1"/>
          </p:nvPr>
        </p:nvSpPr>
        <p:spPr>
          <a:xfrm>
            <a:off x="990600" y="2286000"/>
            <a:ext cx="7772400" cy="3886200"/>
          </a:xfrm>
        </p:spPr>
        <p:txBody>
          <a:bodyPr>
            <a:normAutofit/>
          </a:bodyPr>
          <a:lstStyle/>
          <a:p>
            <a:pPr marL="514350" indent="-514350">
              <a:spcBef>
                <a:spcPts val="3000"/>
              </a:spcBef>
              <a:buClr>
                <a:srgbClr val="C00000"/>
              </a:buClr>
              <a:buSzPct val="100000"/>
              <a:buAutoNum type="arabicPeriod"/>
            </a:pPr>
            <a:r>
              <a:rPr lang="en-US" dirty="0" smtClean="0">
                <a:solidFill>
                  <a:srgbClr val="002060"/>
                </a:solidFill>
              </a:rPr>
              <a:t>An </a:t>
            </a:r>
            <a:r>
              <a:rPr lang="en-US" i="1" dirty="0" smtClean="0">
                <a:solidFill>
                  <a:srgbClr val="002060"/>
                </a:solidFill>
              </a:rPr>
              <a:t>introductory</a:t>
            </a:r>
            <a:r>
              <a:rPr lang="en-US" dirty="0" smtClean="0">
                <a:solidFill>
                  <a:srgbClr val="002060"/>
                </a:solidFill>
              </a:rPr>
              <a:t> paragraph</a:t>
            </a:r>
          </a:p>
          <a:p>
            <a:pPr marL="514350" indent="-514350">
              <a:spcBef>
                <a:spcPts val="3000"/>
              </a:spcBef>
              <a:buClr>
                <a:srgbClr val="C00000"/>
              </a:buClr>
              <a:buSzPct val="100000"/>
              <a:buAutoNum type="arabicPeriod"/>
            </a:pPr>
            <a:r>
              <a:rPr lang="en-US" dirty="0" smtClean="0">
                <a:solidFill>
                  <a:srgbClr val="002060"/>
                </a:solidFill>
              </a:rPr>
              <a:t>A </a:t>
            </a:r>
            <a:r>
              <a:rPr lang="en-US" i="1" dirty="0" smtClean="0">
                <a:solidFill>
                  <a:srgbClr val="002060"/>
                </a:solidFill>
              </a:rPr>
              <a:t>body</a:t>
            </a:r>
            <a:r>
              <a:rPr lang="en-US" dirty="0" smtClean="0">
                <a:solidFill>
                  <a:srgbClr val="002060"/>
                </a:solidFill>
              </a:rPr>
              <a:t> (at least one, but usually two or more paragraphs)</a:t>
            </a:r>
          </a:p>
          <a:p>
            <a:pPr marL="514350" indent="-514350">
              <a:spcBef>
                <a:spcPts val="3000"/>
              </a:spcBef>
              <a:buClr>
                <a:srgbClr val="C00000"/>
              </a:buClr>
              <a:buSzPct val="100000"/>
              <a:buAutoNum type="arabicPeriod"/>
            </a:pPr>
            <a:r>
              <a:rPr lang="en-US" dirty="0" smtClean="0">
                <a:solidFill>
                  <a:srgbClr val="002060"/>
                </a:solidFill>
              </a:rPr>
              <a:t>A </a:t>
            </a:r>
            <a:r>
              <a:rPr lang="en-US" i="1" dirty="0" smtClean="0">
                <a:solidFill>
                  <a:srgbClr val="002060"/>
                </a:solidFill>
              </a:rPr>
              <a:t>concluding</a:t>
            </a:r>
            <a:r>
              <a:rPr lang="en-US" dirty="0" smtClean="0">
                <a:solidFill>
                  <a:srgbClr val="002060"/>
                </a:solidFill>
              </a:rPr>
              <a:t> paragraph</a:t>
            </a:r>
            <a:endParaRPr lang="en-US" dirty="0" smtClean="0">
              <a:solidFill>
                <a:srgbClr val="0070C0"/>
              </a:solidFill>
            </a:endParaRPr>
          </a:p>
          <a:p>
            <a:pPr marL="514350" indent="-514350">
              <a:spcBef>
                <a:spcPts val="3000"/>
              </a:spcBef>
              <a:buClr>
                <a:srgbClr val="C00000"/>
              </a:buClr>
              <a:buSzPct val="100000"/>
              <a:buAutoNum type="arabicPeriod"/>
            </a:pPr>
            <a:endParaRPr lang="en-US" dirty="0" smtClean="0"/>
          </a:p>
          <a:p>
            <a:pPr marL="514350" indent="-514350">
              <a:spcBef>
                <a:spcPts val="3000"/>
              </a:spcBef>
              <a:buClr>
                <a:srgbClr val="C00000"/>
              </a:buClr>
              <a:buSzPct val="100000"/>
              <a:buNone/>
            </a:pPr>
            <a:endParaRPr lang="en-US" dirty="0" smtClean="0">
              <a:solidFill>
                <a:srgbClr val="002060"/>
              </a:solidFill>
            </a:endParaRPr>
          </a:p>
          <a:p>
            <a:pPr marL="514350" indent="-514350">
              <a:spcBef>
                <a:spcPts val="1800"/>
              </a:spcBef>
              <a:buClr>
                <a:srgbClr val="C00000"/>
              </a:buClr>
              <a:buSzPct val="100000"/>
              <a:buNone/>
            </a:pPr>
            <a:endParaRPr lang="en-US" dirty="0" smtClean="0">
              <a:solidFill>
                <a:srgbClr val="002060"/>
              </a:solidFill>
            </a:endParaRPr>
          </a:p>
          <a:p>
            <a:pPr>
              <a:buNone/>
            </a:pPr>
            <a:endParaRPr lang="en-US" dirty="0" smtClean="0">
              <a:solidFill>
                <a:srgbClr val="0070C0"/>
              </a:solidFill>
            </a:endParaRPr>
          </a:p>
        </p:txBody>
      </p:sp>
    </p:spTree>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REFERENCES</a:t>
            </a:r>
            <a:endParaRPr lang="en-US" dirty="0"/>
          </a:p>
        </p:txBody>
      </p:sp>
      <p:sp>
        <p:nvSpPr>
          <p:cNvPr id="4" name="Slide Number Placeholder 3"/>
          <p:cNvSpPr>
            <a:spLocks noGrp="1"/>
          </p:cNvSpPr>
          <p:nvPr>
            <p:ph type="sldNum" sz="quarter" idx="12"/>
          </p:nvPr>
        </p:nvSpPr>
        <p:spPr/>
        <p:txBody>
          <a:bodyPr/>
          <a:lstStyle/>
          <a:p>
            <a:fld id="{74BC3FD7-E0B3-4D62-81DE-F5670A48E3AB}" type="slidenum">
              <a:rPr lang="en-US" smtClean="0"/>
              <a:pPr/>
              <a:t>20</a:t>
            </a:fld>
            <a:endParaRPr lang="en-US"/>
          </a:p>
        </p:txBody>
      </p:sp>
      <p:sp>
        <p:nvSpPr>
          <p:cNvPr id="5" name="Content Placeholder 4"/>
          <p:cNvSpPr>
            <a:spLocks noGrp="1"/>
          </p:cNvSpPr>
          <p:nvPr>
            <p:ph sz="quarter" idx="1"/>
          </p:nvPr>
        </p:nvSpPr>
        <p:spPr>
          <a:xfrm>
            <a:off x="301752" y="1981200"/>
            <a:ext cx="8503920" cy="4117848"/>
          </a:xfrm>
        </p:spPr>
        <p:txBody>
          <a:bodyPr/>
          <a:lstStyle/>
          <a:p>
            <a:r>
              <a:rPr lang="en-US" dirty="0" err="1" smtClean="0">
                <a:solidFill>
                  <a:srgbClr val="00B0F0"/>
                </a:solidFill>
              </a:rPr>
              <a:t>Oshima</a:t>
            </a:r>
            <a:r>
              <a:rPr lang="en-US" dirty="0" smtClean="0">
                <a:solidFill>
                  <a:srgbClr val="00B0F0"/>
                </a:solidFill>
              </a:rPr>
              <a:t>, A. &amp; Hogue. A. 2003. </a:t>
            </a:r>
            <a:r>
              <a:rPr lang="en-US" i="1" dirty="0" smtClean="0">
                <a:solidFill>
                  <a:srgbClr val="00B0F0"/>
                </a:solidFill>
              </a:rPr>
              <a:t>Writing Academic English</a:t>
            </a:r>
            <a:r>
              <a:rPr lang="en-US" dirty="0" smtClean="0">
                <a:solidFill>
                  <a:srgbClr val="00B0F0"/>
                </a:solidFill>
              </a:rPr>
              <a:t>. Longman.</a:t>
            </a:r>
          </a:p>
          <a:p>
            <a:pPr>
              <a:buNone/>
            </a:pPr>
            <a:endParaRPr lang="en-US" dirty="0" smtClean="0">
              <a:solidFill>
                <a:srgbClr val="00B0F0"/>
              </a:solidFill>
            </a:endParaRPr>
          </a:p>
          <a:p>
            <a:r>
              <a:rPr lang="en-US" dirty="0" smtClean="0">
                <a:solidFill>
                  <a:srgbClr val="00B0F0"/>
                </a:solidFill>
              </a:rPr>
              <a:t>Savage, A. </a:t>
            </a:r>
            <a:r>
              <a:rPr lang="en-US" i="1" dirty="0" smtClean="0">
                <a:solidFill>
                  <a:srgbClr val="00B0F0"/>
                </a:solidFill>
              </a:rPr>
              <a:t>et al</a:t>
            </a:r>
            <a:r>
              <a:rPr lang="en-US" dirty="0" smtClean="0">
                <a:solidFill>
                  <a:srgbClr val="00B0F0"/>
                </a:solidFill>
              </a:rPr>
              <a:t>. 2013. </a:t>
            </a:r>
            <a:r>
              <a:rPr lang="en-US" i="1" dirty="0" smtClean="0">
                <a:solidFill>
                  <a:srgbClr val="00B0F0"/>
                </a:solidFill>
              </a:rPr>
              <a:t>Effective Academic Writing. </a:t>
            </a:r>
            <a:r>
              <a:rPr lang="en-US" dirty="0" smtClean="0">
                <a:solidFill>
                  <a:srgbClr val="00B0F0"/>
                </a:solidFill>
              </a:rPr>
              <a:t>OUP.</a:t>
            </a:r>
          </a:p>
          <a:p>
            <a:pPr marL="0" indent="0">
              <a:buNone/>
            </a:pPr>
            <a:endParaRPr lang="en-US" dirty="0" smtClean="0">
              <a:solidFill>
                <a:srgbClr val="00B0F0"/>
              </a:solidFill>
            </a:endParaRPr>
          </a:p>
          <a:p>
            <a:r>
              <a:rPr lang="en-US" dirty="0" smtClean="0">
                <a:solidFill>
                  <a:srgbClr val="00B0F0"/>
                </a:solidFill>
              </a:rPr>
              <a:t>Regina, L.S. </a:t>
            </a:r>
            <a:r>
              <a:rPr lang="en-US" i="1" dirty="0" smtClean="0">
                <a:solidFill>
                  <a:srgbClr val="00B0F0"/>
                </a:solidFill>
              </a:rPr>
              <a:t>et al</a:t>
            </a:r>
            <a:r>
              <a:rPr lang="en-US" dirty="0" smtClean="0">
                <a:solidFill>
                  <a:srgbClr val="00B0F0"/>
                </a:solidFill>
              </a:rPr>
              <a:t>. 2001. </a:t>
            </a:r>
            <a:r>
              <a:rPr lang="en-US" i="1" dirty="0" smtClean="0">
                <a:solidFill>
                  <a:srgbClr val="00B0F0"/>
                </a:solidFill>
              </a:rPr>
              <a:t>Refining Composition Skills: Rhetoric and Grammar</a:t>
            </a:r>
            <a:r>
              <a:rPr lang="en-US" dirty="0" smtClean="0">
                <a:solidFill>
                  <a:srgbClr val="00B0F0"/>
                </a:solidFill>
              </a:rPr>
              <a:t>. </a:t>
            </a:r>
            <a:r>
              <a:rPr lang="en-US" dirty="0" err="1" smtClean="0">
                <a:solidFill>
                  <a:srgbClr val="00B0F0"/>
                </a:solidFill>
              </a:rPr>
              <a:t>Heinle</a:t>
            </a:r>
            <a:r>
              <a:rPr lang="en-US" dirty="0" smtClean="0">
                <a:solidFill>
                  <a:srgbClr val="00B0F0"/>
                </a:solidFill>
              </a:rPr>
              <a:t> and </a:t>
            </a:r>
            <a:r>
              <a:rPr lang="en-US" dirty="0" err="1" smtClean="0">
                <a:solidFill>
                  <a:srgbClr val="00B0F0"/>
                </a:solidFill>
              </a:rPr>
              <a:t>Heinle</a:t>
            </a:r>
            <a:r>
              <a:rPr lang="en-US" dirty="0" smtClean="0">
                <a:solidFill>
                  <a:srgbClr val="00B0F0"/>
                </a:solidFill>
              </a:rPr>
              <a:t>.</a:t>
            </a:r>
            <a:endParaRPr lang="en-US" dirty="0">
              <a:solidFill>
                <a:srgbClr val="00B0F0"/>
              </a:solidFill>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1066800" y="3200400"/>
            <a:ext cx="7315200" cy="2286000"/>
          </a:xfrm>
        </p:spPr>
        <p:txBody>
          <a:bodyPr>
            <a:normAutofit/>
          </a:bodyPr>
          <a:lstStyle/>
          <a:p>
            <a:pPr marL="457200" indent="-457200" algn="l">
              <a:spcBef>
                <a:spcPts val="1200"/>
              </a:spcBef>
              <a:buFont typeface="+mj-lt"/>
              <a:buAutoNum type="arabicPeriod"/>
            </a:pPr>
            <a:r>
              <a:rPr lang="en-US" sz="2000" dirty="0" smtClean="0">
                <a:solidFill>
                  <a:srgbClr val="FF6600"/>
                </a:solidFill>
              </a:rPr>
              <a:t>Topic sentence</a:t>
            </a:r>
          </a:p>
          <a:p>
            <a:pPr marL="457200" indent="-457200" algn="l">
              <a:spcBef>
                <a:spcPts val="1200"/>
              </a:spcBef>
              <a:buFont typeface="+mj-lt"/>
              <a:buAutoNum type="arabicPeriod"/>
            </a:pPr>
            <a:r>
              <a:rPr lang="en-US" sz="2000" dirty="0" smtClean="0">
                <a:solidFill>
                  <a:srgbClr val="FF6600"/>
                </a:solidFill>
              </a:rPr>
              <a:t>Unity</a:t>
            </a:r>
          </a:p>
          <a:p>
            <a:pPr marL="457200" indent="-457200" algn="l">
              <a:spcBef>
                <a:spcPts val="1200"/>
              </a:spcBef>
              <a:buFont typeface="+mj-lt"/>
              <a:buAutoNum type="arabicPeriod"/>
            </a:pPr>
            <a:r>
              <a:rPr lang="en-US" sz="2000" dirty="0" smtClean="0">
                <a:solidFill>
                  <a:srgbClr val="FF6600"/>
                </a:solidFill>
              </a:rPr>
              <a:t>Coherence</a:t>
            </a:r>
          </a:p>
        </p:txBody>
      </p:sp>
      <p:sp>
        <p:nvSpPr>
          <p:cNvPr id="4" name="Slide Number Placeholder 3"/>
          <p:cNvSpPr>
            <a:spLocks noGrp="1"/>
          </p:cNvSpPr>
          <p:nvPr>
            <p:ph type="sldNum" sz="quarter" idx="12"/>
          </p:nvPr>
        </p:nvSpPr>
        <p:spPr/>
        <p:txBody>
          <a:bodyPr/>
          <a:lstStyle/>
          <a:p>
            <a:fld id="{74BC3FD7-E0B3-4D62-81DE-F5670A48E3AB}" type="slidenum">
              <a:rPr lang="en-US" smtClean="0"/>
              <a:pPr/>
              <a:t>21</a:t>
            </a:fld>
            <a:endParaRPr lang="en-US"/>
          </a:p>
        </p:txBody>
      </p:sp>
      <p:sp>
        <p:nvSpPr>
          <p:cNvPr id="5" name="Title 4"/>
          <p:cNvSpPr>
            <a:spLocks noGrp="1"/>
          </p:cNvSpPr>
          <p:nvPr>
            <p:ph type="title"/>
          </p:nvPr>
        </p:nvSpPr>
        <p:spPr/>
        <p:txBody>
          <a:bodyPr/>
          <a:lstStyle/>
          <a:p>
            <a:r>
              <a:rPr lang="en-US" b="1" dirty="0" smtClean="0"/>
              <a:t>Writing Practice</a:t>
            </a:r>
            <a:endParaRPr lang="en-US" b="1" dirty="0"/>
          </a:p>
        </p:txBody>
      </p:sp>
    </p:spTree>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Effect transition="in" filter="fade">
                                      <p:cBhvr>
                                        <p:cTn id="14" dur="1000"/>
                                        <p:tgtEl>
                                          <p:spTgt spid="2">
                                            <p:txEl>
                                              <p:pRg st="1" end="1"/>
                                            </p:txEl>
                                          </p:spTgt>
                                        </p:tgtEl>
                                      </p:cBhvr>
                                    </p:animEffect>
                                    <p:anim calcmode="lin" valueType="num">
                                      <p:cBhvr>
                                        <p:cTn id="15"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1" end="1"/>
                                            </p:txEl>
                                          </p:spTgt>
                                        </p:tgtEl>
                                        <p:attrNameLst>
                                          <p:attrName>ppt_y</p:attrName>
                                        </p:attrNameLst>
                                      </p:cBhvr>
                                      <p:tavLst>
                                        <p:tav tm="0">
                                          <p:val>
                                            <p:strVal val="#ppt_y-.1"/>
                                          </p:val>
                                        </p:tav>
                                        <p:tav tm="100000">
                                          <p:val>
                                            <p:strVal val="#ppt_y"/>
                                          </p:val>
                                        </p:tav>
                                      </p:tavLst>
                                    </p:anim>
                                  </p:childTnLst>
                                </p:cTn>
                              </p:par>
                              <p:par>
                                <p:cTn id="17" presetID="47" presetClass="entr" presetSubtype="0" fill="hold" grpId="0" nodeType="with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Effect transition="in" filter="fade">
                                      <p:cBhvr>
                                        <p:cTn id="19" dur="1000"/>
                                        <p:tgtEl>
                                          <p:spTgt spid="2">
                                            <p:txEl>
                                              <p:pRg st="2" end="2"/>
                                            </p:txEl>
                                          </p:spTgt>
                                        </p:tgtEl>
                                      </p:cBhvr>
                                    </p:animEffect>
                                    <p:anim calcmode="lin" valueType="num">
                                      <p:cBhvr>
                                        <p:cTn id="20"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Topic Sentences</a:t>
            </a:r>
            <a:endParaRPr lang="en-US" dirty="0"/>
          </a:p>
        </p:txBody>
      </p:sp>
      <p:sp>
        <p:nvSpPr>
          <p:cNvPr id="4" name="Slide Number Placeholder 3"/>
          <p:cNvSpPr>
            <a:spLocks noGrp="1"/>
          </p:cNvSpPr>
          <p:nvPr>
            <p:ph type="sldNum" sz="quarter" idx="12"/>
          </p:nvPr>
        </p:nvSpPr>
        <p:spPr/>
        <p:txBody>
          <a:bodyPr/>
          <a:lstStyle/>
          <a:p>
            <a:fld id="{74BC3FD7-E0B3-4D62-81DE-F5670A48E3AB}" type="slidenum">
              <a:rPr lang="en-US" smtClean="0"/>
              <a:pPr/>
              <a:t>22</a:t>
            </a:fld>
            <a:endParaRPr lang="en-US"/>
          </a:p>
        </p:txBody>
      </p:sp>
      <p:sp>
        <p:nvSpPr>
          <p:cNvPr id="5" name="Content Placeholder 4"/>
          <p:cNvSpPr>
            <a:spLocks noGrp="1"/>
          </p:cNvSpPr>
          <p:nvPr>
            <p:ph sz="quarter" idx="1"/>
          </p:nvPr>
        </p:nvSpPr>
        <p:spPr>
          <a:xfrm>
            <a:off x="914400" y="1828800"/>
            <a:ext cx="7467600" cy="4270248"/>
          </a:xfrm>
        </p:spPr>
        <p:txBody>
          <a:bodyPr/>
          <a:lstStyle/>
          <a:p>
            <a:pPr>
              <a:buClr>
                <a:srgbClr val="C00000"/>
              </a:buClr>
              <a:buSzPct val="100000"/>
              <a:buFont typeface="Wingdings" pitchFamily="2" charset="2"/>
              <a:buChar char="q"/>
            </a:pPr>
            <a:r>
              <a:rPr lang="en-US" sz="3200" dirty="0" smtClean="0">
                <a:solidFill>
                  <a:srgbClr val="00B0F0"/>
                </a:solidFill>
              </a:rPr>
              <a:t>Introduces: </a:t>
            </a:r>
          </a:p>
          <a:p>
            <a:pPr lvl="1">
              <a:buClr>
                <a:srgbClr val="C00000"/>
              </a:buClr>
              <a:buSzPct val="100000"/>
              <a:buFont typeface="Courier New" pitchFamily="49" charset="0"/>
              <a:buChar char="o"/>
            </a:pPr>
            <a:r>
              <a:rPr lang="en-US" sz="2800" dirty="0" smtClean="0">
                <a:solidFill>
                  <a:srgbClr val="00B0F0"/>
                </a:solidFill>
              </a:rPr>
              <a:t>the topic (of the paragraph)</a:t>
            </a:r>
          </a:p>
          <a:p>
            <a:pPr lvl="1">
              <a:buClr>
                <a:srgbClr val="C00000"/>
              </a:buClr>
              <a:buSzPct val="100000"/>
              <a:buFont typeface="Courier New" pitchFamily="49" charset="0"/>
              <a:buChar char="o"/>
            </a:pPr>
            <a:r>
              <a:rPr lang="en-US" sz="2800" dirty="0" smtClean="0">
                <a:solidFill>
                  <a:srgbClr val="00B0F0"/>
                </a:solidFill>
              </a:rPr>
              <a:t>the controlling idea about that topic.</a:t>
            </a:r>
          </a:p>
          <a:p>
            <a:pPr>
              <a:spcBef>
                <a:spcPts val="3000"/>
              </a:spcBef>
              <a:buClr>
                <a:srgbClr val="C00000"/>
              </a:buClr>
              <a:buSzPct val="100000"/>
              <a:buFont typeface="Wingdings" pitchFamily="2" charset="2"/>
              <a:buChar char="q"/>
            </a:pPr>
            <a:r>
              <a:rPr lang="en-US" sz="3200" dirty="0" smtClean="0">
                <a:solidFill>
                  <a:srgbClr val="00B0F0"/>
                </a:solidFill>
              </a:rPr>
              <a:t>The controlling idea:</a:t>
            </a:r>
          </a:p>
          <a:p>
            <a:pPr lvl="1">
              <a:buClr>
                <a:srgbClr val="C00000"/>
              </a:buClr>
              <a:buSzPct val="100000"/>
              <a:buFont typeface="Courier New" pitchFamily="49" charset="0"/>
              <a:buChar char="o"/>
            </a:pPr>
            <a:r>
              <a:rPr lang="en-US" sz="2800" dirty="0" smtClean="0">
                <a:solidFill>
                  <a:srgbClr val="00B0F0"/>
                </a:solidFill>
              </a:rPr>
              <a:t>clear</a:t>
            </a:r>
          </a:p>
          <a:p>
            <a:pPr lvl="1">
              <a:buClr>
                <a:srgbClr val="C00000"/>
              </a:buClr>
              <a:buSzPct val="100000"/>
              <a:buFont typeface="Courier New" pitchFamily="49" charset="0"/>
              <a:buChar char="o"/>
            </a:pPr>
            <a:r>
              <a:rPr lang="en-US" sz="2800" dirty="0" smtClean="0">
                <a:solidFill>
                  <a:srgbClr val="00B0F0"/>
                </a:solidFill>
              </a:rPr>
              <a:t>focuses on a particular aspect</a:t>
            </a:r>
          </a:p>
          <a:p>
            <a:pPr marL="0" indent="0">
              <a:buNone/>
            </a:pPr>
            <a:endParaRPr lang="en-US" dirty="0">
              <a:solidFill>
                <a:srgbClr val="00B0F0"/>
              </a:solidFill>
            </a:endParaRPr>
          </a:p>
        </p:txBody>
      </p:sp>
    </p:spTree>
    <p:extLst>
      <p:ext uri="{BB962C8B-B14F-4D97-AF65-F5344CB8AC3E}">
        <p14:creationId xmlns:p14="http://schemas.microsoft.com/office/powerpoint/2010/main" val="34942005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1000"/>
                                        <p:tgtEl>
                                          <p:spTgt spid="5">
                                            <p:txEl>
                                              <p:pRg st="1" end="1"/>
                                            </p:txEl>
                                          </p:spTgt>
                                        </p:tgtEl>
                                      </p:cBhvr>
                                    </p:animEffect>
                                    <p:anim calcmode="lin" valueType="num">
                                      <p:cBhvr>
                                        <p:cTn id="13"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5">
                                            <p:txEl>
                                              <p:pRg st="1" end="1"/>
                                            </p:txEl>
                                          </p:spTgt>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1000"/>
                                        <p:tgtEl>
                                          <p:spTgt spid="5">
                                            <p:txEl>
                                              <p:pRg st="2" end="2"/>
                                            </p:txEl>
                                          </p:spTgt>
                                        </p:tgtEl>
                                      </p:cBhvr>
                                    </p:animEffect>
                                    <p:anim calcmode="lin" valueType="num">
                                      <p:cBhvr>
                                        <p:cTn id="18"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7" presetClass="entr" presetSubtype="0" fill="hold" grpId="0" nodeType="clickEffect">
                                  <p:stCondLst>
                                    <p:cond delay="0"/>
                                  </p:stCondLst>
                                  <p:childTnLst>
                                    <p:set>
                                      <p:cBhvr>
                                        <p:cTn id="23" dur="1" fill="hold">
                                          <p:stCondLst>
                                            <p:cond delay="0"/>
                                          </p:stCondLst>
                                        </p:cTn>
                                        <p:tgtEl>
                                          <p:spTgt spid="5">
                                            <p:txEl>
                                              <p:pRg st="3" end="3"/>
                                            </p:txEl>
                                          </p:spTgt>
                                        </p:tgtEl>
                                        <p:attrNameLst>
                                          <p:attrName>style.visibility</p:attrName>
                                        </p:attrNameLst>
                                      </p:cBhvr>
                                      <p:to>
                                        <p:strVal val="visible"/>
                                      </p:to>
                                    </p:set>
                                    <p:animEffect transition="in" filter="fade">
                                      <p:cBhvr>
                                        <p:cTn id="24" dur="1000"/>
                                        <p:tgtEl>
                                          <p:spTgt spid="5">
                                            <p:txEl>
                                              <p:pRg st="3" end="3"/>
                                            </p:txEl>
                                          </p:spTgt>
                                        </p:tgtEl>
                                      </p:cBhvr>
                                    </p:animEffect>
                                    <p:anim calcmode="lin" valueType="num">
                                      <p:cBhvr>
                                        <p:cTn id="25"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26" dur="1000" fill="hold"/>
                                        <p:tgtEl>
                                          <p:spTgt spid="5">
                                            <p:txEl>
                                              <p:pRg st="3" end="3"/>
                                            </p:txEl>
                                          </p:spTgt>
                                        </p:tgtEl>
                                        <p:attrNameLst>
                                          <p:attrName>ppt_y</p:attrName>
                                        </p:attrNameLst>
                                      </p:cBhvr>
                                      <p:tavLst>
                                        <p:tav tm="0">
                                          <p:val>
                                            <p:strVal val="#ppt_y-.1"/>
                                          </p:val>
                                        </p:tav>
                                        <p:tav tm="100000">
                                          <p:val>
                                            <p:strVal val="#ppt_y"/>
                                          </p:val>
                                        </p:tav>
                                      </p:tavLst>
                                    </p:anim>
                                  </p:childTnLst>
                                </p:cTn>
                              </p:par>
                              <p:par>
                                <p:cTn id="27" presetID="47" presetClass="entr" presetSubtype="0" fill="hold" grpId="0" nodeType="withEffect">
                                  <p:stCondLst>
                                    <p:cond delay="0"/>
                                  </p:stCondLst>
                                  <p:childTnLst>
                                    <p:set>
                                      <p:cBhvr>
                                        <p:cTn id="28" dur="1" fill="hold">
                                          <p:stCondLst>
                                            <p:cond delay="0"/>
                                          </p:stCondLst>
                                        </p:cTn>
                                        <p:tgtEl>
                                          <p:spTgt spid="5">
                                            <p:txEl>
                                              <p:pRg st="4" end="4"/>
                                            </p:txEl>
                                          </p:spTgt>
                                        </p:tgtEl>
                                        <p:attrNameLst>
                                          <p:attrName>style.visibility</p:attrName>
                                        </p:attrNameLst>
                                      </p:cBhvr>
                                      <p:to>
                                        <p:strVal val="visible"/>
                                      </p:to>
                                    </p:set>
                                    <p:animEffect transition="in" filter="fade">
                                      <p:cBhvr>
                                        <p:cTn id="29" dur="1000"/>
                                        <p:tgtEl>
                                          <p:spTgt spid="5">
                                            <p:txEl>
                                              <p:pRg st="4" end="4"/>
                                            </p:txEl>
                                          </p:spTgt>
                                        </p:tgtEl>
                                      </p:cBhvr>
                                    </p:animEffect>
                                    <p:anim calcmode="lin" valueType="num">
                                      <p:cBhvr>
                                        <p:cTn id="30"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31" dur="1000" fill="hold"/>
                                        <p:tgtEl>
                                          <p:spTgt spid="5">
                                            <p:txEl>
                                              <p:pRg st="4" end="4"/>
                                            </p:txEl>
                                          </p:spTgt>
                                        </p:tgtEl>
                                        <p:attrNameLst>
                                          <p:attrName>ppt_y</p:attrName>
                                        </p:attrNameLst>
                                      </p:cBhvr>
                                      <p:tavLst>
                                        <p:tav tm="0">
                                          <p:val>
                                            <p:strVal val="#ppt_y-.1"/>
                                          </p:val>
                                        </p:tav>
                                        <p:tav tm="100000">
                                          <p:val>
                                            <p:strVal val="#ppt_y"/>
                                          </p:val>
                                        </p:tav>
                                      </p:tavLst>
                                    </p:anim>
                                  </p:childTnLst>
                                </p:cTn>
                              </p:par>
                              <p:par>
                                <p:cTn id="32" presetID="47" presetClass="entr" presetSubtype="0" fill="hold" grpId="0" nodeType="withEffect">
                                  <p:stCondLst>
                                    <p:cond delay="0"/>
                                  </p:stCondLst>
                                  <p:childTnLst>
                                    <p:set>
                                      <p:cBhvr>
                                        <p:cTn id="33" dur="1" fill="hold">
                                          <p:stCondLst>
                                            <p:cond delay="0"/>
                                          </p:stCondLst>
                                        </p:cTn>
                                        <p:tgtEl>
                                          <p:spTgt spid="5">
                                            <p:txEl>
                                              <p:pRg st="5" end="5"/>
                                            </p:txEl>
                                          </p:spTgt>
                                        </p:tgtEl>
                                        <p:attrNameLst>
                                          <p:attrName>style.visibility</p:attrName>
                                        </p:attrNameLst>
                                      </p:cBhvr>
                                      <p:to>
                                        <p:strVal val="visible"/>
                                      </p:to>
                                    </p:set>
                                    <p:animEffect transition="in" filter="fade">
                                      <p:cBhvr>
                                        <p:cTn id="34" dur="1000"/>
                                        <p:tgtEl>
                                          <p:spTgt spid="5">
                                            <p:txEl>
                                              <p:pRg st="5" end="5"/>
                                            </p:txEl>
                                          </p:spTgt>
                                        </p:tgtEl>
                                      </p:cBhvr>
                                    </p:animEffect>
                                    <p:anim calcmode="lin" valueType="num">
                                      <p:cBhvr>
                                        <p:cTn id="35" dur="1000" fill="hold"/>
                                        <p:tgtEl>
                                          <p:spTgt spid="5">
                                            <p:txEl>
                                              <p:pRg st="5" end="5"/>
                                            </p:txEl>
                                          </p:spTgt>
                                        </p:tgtEl>
                                        <p:attrNameLst>
                                          <p:attrName>ppt_x</p:attrName>
                                        </p:attrNameLst>
                                      </p:cBhvr>
                                      <p:tavLst>
                                        <p:tav tm="0">
                                          <p:val>
                                            <p:strVal val="#ppt_x"/>
                                          </p:val>
                                        </p:tav>
                                        <p:tav tm="100000">
                                          <p:val>
                                            <p:strVal val="#ppt_x"/>
                                          </p:val>
                                        </p:tav>
                                      </p:tavLst>
                                    </p:anim>
                                    <p:anim calcmode="lin" valueType="num">
                                      <p:cBhvr>
                                        <p:cTn id="36" dur="1000" fill="hold"/>
                                        <p:tgtEl>
                                          <p:spTgt spid="5">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Topic Sentence – the controlling idea</a:t>
            </a:r>
            <a:endParaRPr lang="en-US" dirty="0"/>
          </a:p>
        </p:txBody>
      </p:sp>
      <p:sp>
        <p:nvSpPr>
          <p:cNvPr id="4" name="Slide Number Placeholder 3"/>
          <p:cNvSpPr>
            <a:spLocks noGrp="1"/>
          </p:cNvSpPr>
          <p:nvPr>
            <p:ph type="sldNum" sz="quarter" idx="12"/>
          </p:nvPr>
        </p:nvSpPr>
        <p:spPr/>
        <p:txBody>
          <a:bodyPr/>
          <a:lstStyle/>
          <a:p>
            <a:fld id="{74BC3FD7-E0B3-4D62-81DE-F5670A48E3AB}" type="slidenum">
              <a:rPr lang="en-US" smtClean="0"/>
              <a:pPr/>
              <a:t>23</a:t>
            </a:fld>
            <a:endParaRPr lang="en-US"/>
          </a:p>
        </p:txBody>
      </p:sp>
      <p:sp>
        <p:nvSpPr>
          <p:cNvPr id="5" name="Content Placeholder 4"/>
          <p:cNvSpPr>
            <a:spLocks noGrp="1"/>
          </p:cNvSpPr>
          <p:nvPr>
            <p:ph sz="quarter" idx="1"/>
          </p:nvPr>
        </p:nvSpPr>
        <p:spPr>
          <a:xfrm>
            <a:off x="301752" y="1828800"/>
            <a:ext cx="8503920" cy="4270248"/>
          </a:xfrm>
        </p:spPr>
        <p:txBody>
          <a:bodyPr/>
          <a:lstStyle/>
          <a:p>
            <a:pPr>
              <a:lnSpc>
                <a:spcPct val="200000"/>
              </a:lnSpc>
            </a:pPr>
            <a:r>
              <a:rPr lang="en-US" dirty="0" smtClean="0">
                <a:solidFill>
                  <a:srgbClr val="00B0F0"/>
                </a:solidFill>
              </a:rPr>
              <a:t>“The ALM helps students communicate in the target language because it has imitation and repetition, drills on structural patterns, and contextualized dialogs.”</a:t>
            </a:r>
          </a:p>
          <a:p>
            <a:pPr marL="822960" lvl="3" indent="0">
              <a:spcBef>
                <a:spcPts val="2400"/>
              </a:spcBef>
              <a:buNone/>
            </a:pPr>
            <a:r>
              <a:rPr lang="en-US" sz="2700" dirty="0" smtClean="0">
                <a:solidFill>
                  <a:srgbClr val="C00000"/>
                </a:solidFill>
                <a:sym typeface="Wingdings" pitchFamily="2" charset="2"/>
              </a:rPr>
              <a:t> </a:t>
            </a:r>
            <a:r>
              <a:rPr lang="en-US" sz="2700" dirty="0" smtClean="0">
                <a:solidFill>
                  <a:srgbClr val="C00000"/>
                </a:solidFill>
              </a:rPr>
              <a:t>Problems: many controlling ideas</a:t>
            </a:r>
            <a:endParaRPr lang="en-US" sz="2700" dirty="0">
              <a:solidFill>
                <a:srgbClr val="C00000"/>
              </a:solidFill>
            </a:endParaRPr>
          </a:p>
        </p:txBody>
      </p:sp>
      <p:cxnSp>
        <p:nvCxnSpPr>
          <p:cNvPr id="7" name="Straight Connector 6"/>
          <p:cNvCxnSpPr/>
          <p:nvPr/>
        </p:nvCxnSpPr>
        <p:spPr>
          <a:xfrm>
            <a:off x="4343400" y="3352800"/>
            <a:ext cx="3581400"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685800" y="4191000"/>
            <a:ext cx="4038600"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5638800" y="4191000"/>
            <a:ext cx="2286000"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609600" y="5029200"/>
            <a:ext cx="1143000"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005408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par>
                                <p:cTn id="8" presetID="22" presetClass="entr" presetSubtype="4"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down)">
                                      <p:cBhvr>
                                        <p:cTn id="10" dur="500"/>
                                        <p:tgtEl>
                                          <p:spTgt spid="9"/>
                                        </p:tgtEl>
                                      </p:cBhvr>
                                    </p:animEffect>
                                  </p:childTnLst>
                                </p:cTn>
                              </p:par>
                              <p:par>
                                <p:cTn id="11" presetID="22" presetClass="entr" presetSubtype="4"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down)">
                                      <p:cBhvr>
                                        <p:cTn id="13" dur="500"/>
                                        <p:tgtEl>
                                          <p:spTgt spid="11"/>
                                        </p:tgtEl>
                                      </p:cBhvr>
                                    </p:animEffect>
                                  </p:childTnLst>
                                </p:cTn>
                              </p:par>
                              <p:par>
                                <p:cTn id="14" presetID="22" presetClass="entr" presetSubtype="4" fill="hold"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down)">
                                      <p:cBhvr>
                                        <p:cTn id="16" dur="500"/>
                                        <p:tgtEl>
                                          <p:spTgt spid="12"/>
                                        </p:tgtEl>
                                      </p:cBhvr>
                                    </p:animEffect>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nodeType="clickEffect">
                                  <p:stCondLst>
                                    <p:cond delay="0"/>
                                  </p:stCondLst>
                                  <p:childTnLst>
                                    <p:set>
                                      <p:cBhvr>
                                        <p:cTn id="20" dur="1" fill="hold">
                                          <p:stCondLst>
                                            <p:cond delay="0"/>
                                          </p:stCondLst>
                                        </p:cTn>
                                        <p:tgtEl>
                                          <p:spTgt spid="5">
                                            <p:txEl>
                                              <p:pRg st="1" end="1"/>
                                            </p:txEl>
                                          </p:spTgt>
                                        </p:tgtEl>
                                        <p:attrNameLst>
                                          <p:attrName>style.visibility</p:attrName>
                                        </p:attrNameLst>
                                      </p:cBhvr>
                                      <p:to>
                                        <p:strVal val="visible"/>
                                      </p:to>
                                    </p:set>
                                    <p:animEffect transition="in" filter="fade">
                                      <p:cBhvr>
                                        <p:cTn id="21" dur="1000"/>
                                        <p:tgtEl>
                                          <p:spTgt spid="5">
                                            <p:txEl>
                                              <p:pRg st="1" end="1"/>
                                            </p:txEl>
                                          </p:spTgt>
                                        </p:tgtEl>
                                      </p:cBhvr>
                                    </p:animEffect>
                                    <p:anim calcmode="lin" valueType="num">
                                      <p:cBhvr>
                                        <p:cTn id="22"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Topic </a:t>
            </a:r>
            <a:r>
              <a:rPr lang="en-US" dirty="0"/>
              <a:t>Sentence – the controlling idea</a:t>
            </a:r>
          </a:p>
        </p:txBody>
      </p:sp>
      <p:sp>
        <p:nvSpPr>
          <p:cNvPr id="4" name="Slide Number Placeholder 3"/>
          <p:cNvSpPr>
            <a:spLocks noGrp="1"/>
          </p:cNvSpPr>
          <p:nvPr>
            <p:ph type="sldNum" sz="quarter" idx="12"/>
          </p:nvPr>
        </p:nvSpPr>
        <p:spPr/>
        <p:txBody>
          <a:bodyPr/>
          <a:lstStyle/>
          <a:p>
            <a:fld id="{74BC3FD7-E0B3-4D62-81DE-F5670A48E3AB}" type="slidenum">
              <a:rPr lang="en-US" smtClean="0"/>
              <a:pPr/>
              <a:t>24</a:t>
            </a:fld>
            <a:endParaRPr lang="en-US"/>
          </a:p>
        </p:txBody>
      </p:sp>
      <p:sp>
        <p:nvSpPr>
          <p:cNvPr id="5" name="Content Placeholder 4"/>
          <p:cNvSpPr>
            <a:spLocks noGrp="1"/>
          </p:cNvSpPr>
          <p:nvPr>
            <p:ph sz="quarter" idx="1"/>
          </p:nvPr>
        </p:nvSpPr>
        <p:spPr>
          <a:xfrm>
            <a:off x="685800" y="1828800"/>
            <a:ext cx="7696200" cy="4270248"/>
          </a:xfrm>
        </p:spPr>
        <p:txBody>
          <a:bodyPr>
            <a:normAutofit/>
          </a:bodyPr>
          <a:lstStyle/>
          <a:p>
            <a:pPr>
              <a:lnSpc>
                <a:spcPct val="200000"/>
              </a:lnSpc>
            </a:pPr>
            <a:r>
              <a:rPr lang="en-US" dirty="0" smtClean="0">
                <a:solidFill>
                  <a:srgbClr val="00B0F0"/>
                </a:solidFill>
              </a:rPr>
              <a:t>“Applying the Audio-lingual Method helps students to be able to use the target language communicatively.”</a:t>
            </a:r>
          </a:p>
          <a:p>
            <a:pPr marL="0" lvl="3" indent="0">
              <a:lnSpc>
                <a:spcPct val="110000"/>
              </a:lnSpc>
              <a:spcBef>
                <a:spcPts val="3000"/>
              </a:spcBef>
              <a:buClr>
                <a:schemeClr val="accent1"/>
              </a:buClr>
              <a:buSzPct val="85000"/>
              <a:buNone/>
            </a:pPr>
            <a:r>
              <a:rPr lang="en-US" sz="2700" dirty="0" smtClean="0">
                <a:solidFill>
                  <a:srgbClr val="C00000"/>
                </a:solidFill>
                <a:sym typeface="Wingdings" pitchFamily="2" charset="2"/>
              </a:rPr>
              <a:t> </a:t>
            </a:r>
            <a:r>
              <a:rPr lang="en-US" sz="2700" dirty="0">
                <a:solidFill>
                  <a:srgbClr val="C00000"/>
                </a:solidFill>
              </a:rPr>
              <a:t>Problems: </a:t>
            </a:r>
            <a:r>
              <a:rPr lang="en-US" sz="2700" dirty="0" smtClean="0">
                <a:solidFill>
                  <a:srgbClr val="C00000"/>
                </a:solidFill>
              </a:rPr>
              <a:t>the controlling idea is too general</a:t>
            </a:r>
            <a:endParaRPr lang="en-US" sz="2700" dirty="0">
              <a:solidFill>
                <a:srgbClr val="C00000"/>
              </a:solidFill>
            </a:endParaRPr>
          </a:p>
          <a:p>
            <a:pPr marL="0" indent="0">
              <a:lnSpc>
                <a:spcPct val="200000"/>
              </a:lnSpc>
              <a:buNone/>
            </a:pPr>
            <a:endParaRPr lang="en-US" dirty="0">
              <a:solidFill>
                <a:srgbClr val="00B0F0"/>
              </a:solidFill>
            </a:endParaRPr>
          </a:p>
        </p:txBody>
      </p:sp>
      <p:cxnSp>
        <p:nvCxnSpPr>
          <p:cNvPr id="6" name="Straight Connector 5"/>
          <p:cNvCxnSpPr/>
          <p:nvPr/>
        </p:nvCxnSpPr>
        <p:spPr>
          <a:xfrm>
            <a:off x="1132609" y="3429000"/>
            <a:ext cx="6639791"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1132609" y="4191000"/>
            <a:ext cx="2524991"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667149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47" presetClass="entr" presetSubtype="0" fill="hold" nodeType="clickEffect">
                                  <p:stCondLst>
                                    <p:cond delay="0"/>
                                  </p:stCondLst>
                                  <p:childTnLst>
                                    <p:set>
                                      <p:cBhvr>
                                        <p:cTn id="14" dur="1" fill="hold">
                                          <p:stCondLst>
                                            <p:cond delay="0"/>
                                          </p:stCondLst>
                                        </p:cTn>
                                        <p:tgtEl>
                                          <p:spTgt spid="5">
                                            <p:txEl>
                                              <p:pRg st="1" end="1"/>
                                            </p:txEl>
                                          </p:spTgt>
                                        </p:tgtEl>
                                        <p:attrNameLst>
                                          <p:attrName>style.visibility</p:attrName>
                                        </p:attrNameLst>
                                      </p:cBhvr>
                                      <p:to>
                                        <p:strVal val="visible"/>
                                      </p:to>
                                    </p:set>
                                    <p:animEffect transition="in" filter="fade">
                                      <p:cBhvr>
                                        <p:cTn id="15" dur="1000"/>
                                        <p:tgtEl>
                                          <p:spTgt spid="5">
                                            <p:txEl>
                                              <p:pRg st="1" end="1"/>
                                            </p:txEl>
                                          </p:spTgt>
                                        </p:tgtEl>
                                      </p:cBhvr>
                                    </p:animEffect>
                                    <p:anim calcmode="lin" valueType="num">
                                      <p:cBhvr>
                                        <p:cTn id="16"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Topic </a:t>
            </a:r>
            <a:r>
              <a:rPr lang="en-US" dirty="0"/>
              <a:t>Sentence – the controlling idea</a:t>
            </a:r>
          </a:p>
        </p:txBody>
      </p:sp>
      <p:sp>
        <p:nvSpPr>
          <p:cNvPr id="4" name="Slide Number Placeholder 3"/>
          <p:cNvSpPr>
            <a:spLocks noGrp="1"/>
          </p:cNvSpPr>
          <p:nvPr>
            <p:ph type="sldNum" sz="quarter" idx="12"/>
          </p:nvPr>
        </p:nvSpPr>
        <p:spPr/>
        <p:txBody>
          <a:bodyPr/>
          <a:lstStyle/>
          <a:p>
            <a:fld id="{74BC3FD7-E0B3-4D62-81DE-F5670A48E3AB}" type="slidenum">
              <a:rPr lang="en-US" smtClean="0"/>
              <a:pPr/>
              <a:t>25</a:t>
            </a:fld>
            <a:endParaRPr lang="en-US"/>
          </a:p>
        </p:txBody>
      </p:sp>
      <p:sp>
        <p:nvSpPr>
          <p:cNvPr id="5" name="Content Placeholder 4"/>
          <p:cNvSpPr>
            <a:spLocks noGrp="1"/>
          </p:cNvSpPr>
          <p:nvPr>
            <p:ph sz="quarter" idx="1"/>
          </p:nvPr>
        </p:nvSpPr>
        <p:spPr>
          <a:xfrm>
            <a:off x="685800" y="1828800"/>
            <a:ext cx="7696200" cy="4270248"/>
          </a:xfrm>
        </p:spPr>
        <p:txBody>
          <a:bodyPr>
            <a:normAutofit/>
          </a:bodyPr>
          <a:lstStyle/>
          <a:p>
            <a:pPr>
              <a:lnSpc>
                <a:spcPct val="200000"/>
              </a:lnSpc>
            </a:pPr>
            <a:r>
              <a:rPr lang="en-US" dirty="0" smtClean="0">
                <a:solidFill>
                  <a:srgbClr val="00B0F0"/>
                </a:solidFill>
              </a:rPr>
              <a:t>“The Audio-lingual Method makes it easy for the students to learn the target language effectively.”</a:t>
            </a:r>
          </a:p>
          <a:p>
            <a:pPr marL="0" lvl="3" indent="0">
              <a:lnSpc>
                <a:spcPct val="110000"/>
              </a:lnSpc>
              <a:spcBef>
                <a:spcPts val="3000"/>
              </a:spcBef>
              <a:buClr>
                <a:schemeClr val="accent1"/>
              </a:buClr>
              <a:buSzPct val="85000"/>
              <a:buNone/>
            </a:pPr>
            <a:r>
              <a:rPr lang="en-US" sz="2700" dirty="0" smtClean="0">
                <a:solidFill>
                  <a:srgbClr val="C00000"/>
                </a:solidFill>
                <a:sym typeface="Wingdings" pitchFamily="2" charset="2"/>
              </a:rPr>
              <a:t> </a:t>
            </a:r>
            <a:r>
              <a:rPr lang="en-US" sz="2700" dirty="0">
                <a:solidFill>
                  <a:srgbClr val="C00000"/>
                </a:solidFill>
              </a:rPr>
              <a:t>Problems: </a:t>
            </a:r>
            <a:r>
              <a:rPr lang="en-US" sz="2700" dirty="0" smtClean="0">
                <a:solidFill>
                  <a:srgbClr val="C00000"/>
                </a:solidFill>
              </a:rPr>
              <a:t>the controlling idea is too general</a:t>
            </a:r>
            <a:endParaRPr lang="en-US" sz="2700" dirty="0">
              <a:solidFill>
                <a:srgbClr val="C00000"/>
              </a:solidFill>
            </a:endParaRPr>
          </a:p>
          <a:p>
            <a:pPr marL="0" indent="0">
              <a:lnSpc>
                <a:spcPct val="200000"/>
              </a:lnSpc>
              <a:buNone/>
            </a:pPr>
            <a:endParaRPr lang="en-US" dirty="0">
              <a:solidFill>
                <a:srgbClr val="00B0F0"/>
              </a:solidFill>
            </a:endParaRPr>
          </a:p>
        </p:txBody>
      </p:sp>
      <p:cxnSp>
        <p:nvCxnSpPr>
          <p:cNvPr id="6" name="Straight Connector 5"/>
          <p:cNvCxnSpPr/>
          <p:nvPr/>
        </p:nvCxnSpPr>
        <p:spPr>
          <a:xfrm>
            <a:off x="1132609" y="3429000"/>
            <a:ext cx="5953991"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1132609" y="4191000"/>
            <a:ext cx="1381991"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6348845" y="2590800"/>
            <a:ext cx="1381991"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645779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47" presetClass="entr" presetSubtype="0" fill="hold" nodeType="clickEffect">
                                  <p:stCondLst>
                                    <p:cond delay="0"/>
                                  </p:stCondLst>
                                  <p:childTnLst>
                                    <p:set>
                                      <p:cBhvr>
                                        <p:cTn id="14" dur="1" fill="hold">
                                          <p:stCondLst>
                                            <p:cond delay="0"/>
                                          </p:stCondLst>
                                        </p:cTn>
                                        <p:tgtEl>
                                          <p:spTgt spid="5">
                                            <p:txEl>
                                              <p:pRg st="1" end="1"/>
                                            </p:txEl>
                                          </p:spTgt>
                                        </p:tgtEl>
                                        <p:attrNameLst>
                                          <p:attrName>style.visibility</p:attrName>
                                        </p:attrNameLst>
                                      </p:cBhvr>
                                      <p:to>
                                        <p:strVal val="visible"/>
                                      </p:to>
                                    </p:set>
                                    <p:animEffect transition="in" filter="fade">
                                      <p:cBhvr>
                                        <p:cTn id="15" dur="1000"/>
                                        <p:tgtEl>
                                          <p:spTgt spid="5">
                                            <p:txEl>
                                              <p:pRg st="1" end="1"/>
                                            </p:txEl>
                                          </p:spTgt>
                                        </p:tgtEl>
                                      </p:cBhvr>
                                    </p:animEffect>
                                    <p:anim calcmode="lin" valueType="num">
                                      <p:cBhvr>
                                        <p:cTn id="16"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5">
                                            <p:txEl>
                                              <p:pRg st="1" end="1"/>
                                            </p:txEl>
                                          </p:spTgt>
                                        </p:tgtEl>
                                        <p:attrNameLst>
                                          <p:attrName>ppt_y</p:attrName>
                                        </p:attrNameLst>
                                      </p:cBhvr>
                                      <p:tavLst>
                                        <p:tav tm="0">
                                          <p:val>
                                            <p:strVal val="#ppt_y-.1"/>
                                          </p:val>
                                        </p:tav>
                                        <p:tav tm="100000">
                                          <p:val>
                                            <p:strVal val="#ppt_y"/>
                                          </p:val>
                                        </p:tav>
                                      </p:tavLst>
                                    </p:anim>
                                  </p:childTnLst>
                                </p:cTn>
                              </p:par>
                              <p:par>
                                <p:cTn id="18" presetID="22" presetClass="entr" presetSubtype="4" fill="hold"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down)">
                                      <p:cBhvr>
                                        <p:cTn id="2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Topic </a:t>
            </a:r>
            <a:r>
              <a:rPr lang="en-US" dirty="0"/>
              <a:t>Sentence – the controlling idea</a:t>
            </a:r>
          </a:p>
        </p:txBody>
      </p:sp>
      <p:sp>
        <p:nvSpPr>
          <p:cNvPr id="4" name="Slide Number Placeholder 3"/>
          <p:cNvSpPr>
            <a:spLocks noGrp="1"/>
          </p:cNvSpPr>
          <p:nvPr>
            <p:ph type="sldNum" sz="quarter" idx="12"/>
          </p:nvPr>
        </p:nvSpPr>
        <p:spPr/>
        <p:txBody>
          <a:bodyPr/>
          <a:lstStyle/>
          <a:p>
            <a:fld id="{74BC3FD7-E0B3-4D62-81DE-F5670A48E3AB}" type="slidenum">
              <a:rPr lang="en-US" smtClean="0"/>
              <a:pPr/>
              <a:t>26</a:t>
            </a:fld>
            <a:endParaRPr lang="en-US"/>
          </a:p>
        </p:txBody>
      </p:sp>
      <p:sp>
        <p:nvSpPr>
          <p:cNvPr id="5" name="Content Placeholder 4"/>
          <p:cNvSpPr>
            <a:spLocks noGrp="1"/>
          </p:cNvSpPr>
          <p:nvPr>
            <p:ph sz="quarter" idx="1"/>
          </p:nvPr>
        </p:nvSpPr>
        <p:spPr>
          <a:xfrm>
            <a:off x="301752" y="1828800"/>
            <a:ext cx="8503920" cy="4495800"/>
          </a:xfrm>
        </p:spPr>
        <p:txBody>
          <a:bodyPr>
            <a:normAutofit/>
          </a:bodyPr>
          <a:lstStyle/>
          <a:p>
            <a:pPr>
              <a:lnSpc>
                <a:spcPct val="150000"/>
              </a:lnSpc>
            </a:pPr>
            <a:r>
              <a:rPr lang="en-US" dirty="0" smtClean="0">
                <a:solidFill>
                  <a:srgbClr val="00B0F0"/>
                </a:solidFill>
              </a:rPr>
              <a:t>“The Audio-lingual method helps learners form new habits in the target language.”</a:t>
            </a:r>
          </a:p>
          <a:p>
            <a:pPr>
              <a:lnSpc>
                <a:spcPct val="200000"/>
              </a:lnSpc>
            </a:pPr>
            <a:r>
              <a:rPr lang="en-US" dirty="0">
                <a:solidFill>
                  <a:srgbClr val="00B0F0"/>
                </a:solidFill>
              </a:rPr>
              <a:t>“In ALM, the </a:t>
            </a:r>
            <a:r>
              <a:rPr lang="en-US" dirty="0" smtClean="0">
                <a:solidFill>
                  <a:srgbClr val="00B0F0"/>
                </a:solidFill>
              </a:rPr>
              <a:t>students learn a language by imitating and repeating what the teacher provides.”</a:t>
            </a:r>
          </a:p>
          <a:p>
            <a:pPr marL="0" lvl="3" indent="-457200">
              <a:lnSpc>
                <a:spcPct val="110000"/>
              </a:lnSpc>
              <a:spcBef>
                <a:spcPts val="3000"/>
              </a:spcBef>
              <a:buClr>
                <a:schemeClr val="accent1"/>
              </a:buClr>
              <a:buSzPct val="85000"/>
              <a:buNone/>
            </a:pPr>
            <a:r>
              <a:rPr lang="en-US" sz="2700" dirty="0" smtClean="0">
                <a:solidFill>
                  <a:srgbClr val="C00000"/>
                </a:solidFill>
                <a:sym typeface="Wingdings" pitchFamily="2" charset="2"/>
              </a:rPr>
              <a:t> </a:t>
            </a:r>
            <a:r>
              <a:rPr lang="en-US" sz="2700" dirty="0">
                <a:solidFill>
                  <a:srgbClr val="C00000"/>
                </a:solidFill>
              </a:rPr>
              <a:t>Problems: the controlling </a:t>
            </a:r>
            <a:r>
              <a:rPr lang="en-US" sz="2700" dirty="0" smtClean="0">
                <a:solidFill>
                  <a:srgbClr val="C00000"/>
                </a:solidFill>
              </a:rPr>
              <a:t>ideas do not directly  answer the question.</a:t>
            </a:r>
            <a:endParaRPr lang="en-US" dirty="0" smtClean="0">
              <a:solidFill>
                <a:srgbClr val="00B0F0"/>
              </a:solidFill>
            </a:endParaRPr>
          </a:p>
        </p:txBody>
      </p:sp>
      <p:cxnSp>
        <p:nvCxnSpPr>
          <p:cNvPr id="9" name="Straight Connector 8"/>
          <p:cNvCxnSpPr/>
          <p:nvPr/>
        </p:nvCxnSpPr>
        <p:spPr>
          <a:xfrm>
            <a:off x="5791200" y="2438400"/>
            <a:ext cx="2743200"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762000" y="3034145"/>
            <a:ext cx="4191000"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7162800" y="3886200"/>
            <a:ext cx="1363806"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762000" y="4724400"/>
            <a:ext cx="5943600"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918436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par>
                                <p:cTn id="8" presetID="22" presetClass="entr" presetSubtype="4"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down)">
                                      <p:cBhvr>
                                        <p:cTn id="10" dur="500"/>
                                        <p:tgtEl>
                                          <p:spTgt spid="11"/>
                                        </p:tgtEl>
                                      </p:cBhvr>
                                    </p:animEffect>
                                  </p:childTnLst>
                                </p:cTn>
                              </p:par>
                              <p:par>
                                <p:cTn id="11" presetID="22" presetClass="entr" presetSubtype="4"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down)">
                                      <p:cBhvr>
                                        <p:cTn id="13" dur="500"/>
                                        <p:tgtEl>
                                          <p:spTgt spid="13"/>
                                        </p:tgtEl>
                                      </p:cBhvr>
                                    </p:animEffect>
                                  </p:childTnLst>
                                </p:cTn>
                              </p:par>
                              <p:par>
                                <p:cTn id="14" presetID="22" presetClass="entr" presetSubtype="4" fill="hold" nodeType="with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wipe(down)">
                                      <p:cBhvr>
                                        <p:cTn id="16" dur="500"/>
                                        <p:tgtEl>
                                          <p:spTgt spid="24"/>
                                        </p:tgtEl>
                                      </p:cBhvr>
                                    </p:animEffect>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nodeType="clickEffect">
                                  <p:stCondLst>
                                    <p:cond delay="0"/>
                                  </p:stCondLst>
                                  <p:childTnLst>
                                    <p:set>
                                      <p:cBhvr>
                                        <p:cTn id="20" dur="1" fill="hold">
                                          <p:stCondLst>
                                            <p:cond delay="0"/>
                                          </p:stCondLst>
                                        </p:cTn>
                                        <p:tgtEl>
                                          <p:spTgt spid="5">
                                            <p:txEl>
                                              <p:pRg st="2" end="2"/>
                                            </p:txEl>
                                          </p:spTgt>
                                        </p:tgtEl>
                                        <p:attrNameLst>
                                          <p:attrName>style.visibility</p:attrName>
                                        </p:attrNameLst>
                                      </p:cBhvr>
                                      <p:to>
                                        <p:strVal val="visible"/>
                                      </p:to>
                                    </p:set>
                                    <p:animEffect transition="in" filter="fade">
                                      <p:cBhvr>
                                        <p:cTn id="21" dur="1000"/>
                                        <p:tgtEl>
                                          <p:spTgt spid="5">
                                            <p:txEl>
                                              <p:pRg st="2" end="2"/>
                                            </p:txEl>
                                          </p:spTgt>
                                        </p:tgtEl>
                                      </p:cBhvr>
                                    </p:animEffect>
                                    <p:anim calcmode="lin" valueType="num">
                                      <p:cBhvr>
                                        <p:cTn id="22"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Topic </a:t>
            </a:r>
            <a:r>
              <a:rPr lang="en-US" dirty="0"/>
              <a:t>Sentence – the controlling idea</a:t>
            </a:r>
          </a:p>
        </p:txBody>
      </p:sp>
      <p:sp>
        <p:nvSpPr>
          <p:cNvPr id="4" name="Slide Number Placeholder 3"/>
          <p:cNvSpPr>
            <a:spLocks noGrp="1"/>
          </p:cNvSpPr>
          <p:nvPr>
            <p:ph type="sldNum" sz="quarter" idx="12"/>
          </p:nvPr>
        </p:nvSpPr>
        <p:spPr/>
        <p:txBody>
          <a:bodyPr/>
          <a:lstStyle/>
          <a:p>
            <a:fld id="{74BC3FD7-E0B3-4D62-81DE-F5670A48E3AB}" type="slidenum">
              <a:rPr lang="en-US" smtClean="0"/>
              <a:pPr/>
              <a:t>27</a:t>
            </a:fld>
            <a:endParaRPr lang="en-US"/>
          </a:p>
        </p:txBody>
      </p:sp>
      <p:sp>
        <p:nvSpPr>
          <p:cNvPr id="5" name="Content Placeholder 4"/>
          <p:cNvSpPr>
            <a:spLocks noGrp="1"/>
          </p:cNvSpPr>
          <p:nvPr>
            <p:ph sz="quarter" idx="1"/>
          </p:nvPr>
        </p:nvSpPr>
        <p:spPr>
          <a:xfrm>
            <a:off x="301752" y="1828800"/>
            <a:ext cx="8503920" cy="4270248"/>
          </a:xfrm>
        </p:spPr>
        <p:txBody>
          <a:bodyPr/>
          <a:lstStyle/>
          <a:p>
            <a:pPr>
              <a:lnSpc>
                <a:spcPct val="150000"/>
              </a:lnSpc>
            </a:pPr>
            <a:r>
              <a:rPr lang="en-US" dirty="0" smtClean="0">
                <a:solidFill>
                  <a:srgbClr val="00B0F0"/>
                </a:solidFill>
              </a:rPr>
              <a:t>“Every teaching method has some advantages and disadvantages. The ALM is not an exception.”</a:t>
            </a:r>
          </a:p>
          <a:p>
            <a:pPr>
              <a:lnSpc>
                <a:spcPct val="200000"/>
              </a:lnSpc>
            </a:pPr>
            <a:r>
              <a:rPr lang="en-US" dirty="0">
                <a:solidFill>
                  <a:srgbClr val="00B0F0"/>
                </a:solidFill>
              </a:rPr>
              <a:t>“In ALM, the student’s native language is not used</a:t>
            </a:r>
            <a:r>
              <a:rPr lang="en-US" dirty="0" smtClean="0">
                <a:solidFill>
                  <a:srgbClr val="00B0F0"/>
                </a:solidFill>
              </a:rPr>
              <a:t>.”</a:t>
            </a:r>
          </a:p>
          <a:p>
            <a:pPr>
              <a:lnSpc>
                <a:spcPct val="200000"/>
              </a:lnSpc>
            </a:pPr>
            <a:r>
              <a:rPr lang="en-US" dirty="0">
                <a:solidFill>
                  <a:srgbClr val="00B0F0"/>
                </a:solidFill>
              </a:rPr>
              <a:t>“In ALM, the student errors is avoided.”</a:t>
            </a:r>
          </a:p>
          <a:p>
            <a:pPr marL="0" lvl="3" indent="0">
              <a:lnSpc>
                <a:spcPct val="200000"/>
              </a:lnSpc>
              <a:buClr>
                <a:schemeClr val="accent1"/>
              </a:buClr>
              <a:buSzPct val="85000"/>
              <a:buNone/>
            </a:pPr>
            <a:r>
              <a:rPr lang="en-US" sz="2700" dirty="0">
                <a:solidFill>
                  <a:srgbClr val="C00000"/>
                </a:solidFill>
                <a:sym typeface="Wingdings" pitchFamily="2" charset="2"/>
              </a:rPr>
              <a:t> </a:t>
            </a:r>
            <a:r>
              <a:rPr lang="en-US" sz="2700" dirty="0">
                <a:solidFill>
                  <a:srgbClr val="C00000"/>
                </a:solidFill>
              </a:rPr>
              <a:t>Problems: the controlling </a:t>
            </a:r>
            <a:r>
              <a:rPr lang="en-US" sz="2700" dirty="0" smtClean="0">
                <a:solidFill>
                  <a:srgbClr val="C00000"/>
                </a:solidFill>
              </a:rPr>
              <a:t>ideas are not relevant</a:t>
            </a:r>
            <a:endParaRPr lang="en-US" sz="2700" dirty="0">
              <a:solidFill>
                <a:srgbClr val="C00000"/>
              </a:solidFill>
            </a:endParaRPr>
          </a:p>
          <a:p>
            <a:pPr marL="0" indent="0">
              <a:lnSpc>
                <a:spcPct val="200000"/>
              </a:lnSpc>
              <a:buNone/>
            </a:pPr>
            <a:endParaRPr lang="en-US" dirty="0" smtClean="0">
              <a:solidFill>
                <a:srgbClr val="00B0F0"/>
              </a:solidFill>
            </a:endParaRPr>
          </a:p>
          <a:p>
            <a:pPr>
              <a:lnSpc>
                <a:spcPct val="200000"/>
              </a:lnSpc>
            </a:pPr>
            <a:endParaRPr lang="en-US" dirty="0" smtClean="0">
              <a:solidFill>
                <a:srgbClr val="00B0F0"/>
              </a:solidFill>
            </a:endParaRPr>
          </a:p>
        </p:txBody>
      </p:sp>
      <p:cxnSp>
        <p:nvCxnSpPr>
          <p:cNvPr id="6" name="Straight Connector 5"/>
          <p:cNvCxnSpPr/>
          <p:nvPr/>
        </p:nvCxnSpPr>
        <p:spPr>
          <a:xfrm>
            <a:off x="4876800" y="3048000"/>
            <a:ext cx="2524991"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5029200" y="2438400"/>
            <a:ext cx="3124200"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762000" y="3034145"/>
            <a:ext cx="2057400"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7010400" y="3886200"/>
            <a:ext cx="1186295"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5029200" y="4800600"/>
            <a:ext cx="1371600"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196620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down)">
                                      <p:cBhvr>
                                        <p:cTn id="10" dur="500"/>
                                        <p:tgtEl>
                                          <p:spTgt spid="9"/>
                                        </p:tgtEl>
                                      </p:cBhvr>
                                    </p:animEffect>
                                  </p:childTnLst>
                                </p:cTn>
                              </p:par>
                              <p:par>
                                <p:cTn id="11" presetID="22" presetClass="entr" presetSubtype="4"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down)">
                                      <p:cBhvr>
                                        <p:cTn id="13" dur="500"/>
                                        <p:tgtEl>
                                          <p:spTgt spid="11"/>
                                        </p:tgtEl>
                                      </p:cBhvr>
                                    </p:animEffect>
                                  </p:childTnLst>
                                </p:cTn>
                              </p:par>
                              <p:par>
                                <p:cTn id="14" presetID="22" presetClass="entr" presetSubtype="4" fill="hold"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down)">
                                      <p:cBhvr>
                                        <p:cTn id="16" dur="500"/>
                                        <p:tgtEl>
                                          <p:spTgt spid="13"/>
                                        </p:tgtEl>
                                      </p:cBhvr>
                                    </p:animEffect>
                                  </p:childTnLst>
                                </p:cTn>
                              </p:par>
                              <p:par>
                                <p:cTn id="17" presetID="22" presetClass="entr" presetSubtype="4" fill="hold"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down)">
                                      <p:cBhvr>
                                        <p:cTn id="19" dur="500"/>
                                        <p:tgtEl>
                                          <p:spTgt spid="17"/>
                                        </p:tgtEl>
                                      </p:cBhvr>
                                    </p:animEffect>
                                  </p:childTnLst>
                                </p:cTn>
                              </p:par>
                            </p:childTnLst>
                          </p:cTn>
                        </p:par>
                      </p:childTnLst>
                    </p:cTn>
                  </p:par>
                  <p:par>
                    <p:cTn id="20" fill="hold">
                      <p:stCondLst>
                        <p:cond delay="indefinite"/>
                      </p:stCondLst>
                      <p:childTnLst>
                        <p:par>
                          <p:cTn id="21" fill="hold">
                            <p:stCondLst>
                              <p:cond delay="0"/>
                            </p:stCondLst>
                            <p:childTnLst>
                              <p:par>
                                <p:cTn id="22" presetID="47" presetClass="entr" presetSubtype="0" fill="hold" nodeType="clickEffect">
                                  <p:stCondLst>
                                    <p:cond delay="0"/>
                                  </p:stCondLst>
                                  <p:childTnLst>
                                    <p:set>
                                      <p:cBhvr>
                                        <p:cTn id="23" dur="1" fill="hold">
                                          <p:stCondLst>
                                            <p:cond delay="0"/>
                                          </p:stCondLst>
                                        </p:cTn>
                                        <p:tgtEl>
                                          <p:spTgt spid="5">
                                            <p:txEl>
                                              <p:pRg st="3" end="3"/>
                                            </p:txEl>
                                          </p:spTgt>
                                        </p:tgtEl>
                                        <p:attrNameLst>
                                          <p:attrName>style.visibility</p:attrName>
                                        </p:attrNameLst>
                                      </p:cBhvr>
                                      <p:to>
                                        <p:strVal val="visible"/>
                                      </p:to>
                                    </p:set>
                                    <p:animEffect transition="in" filter="fade">
                                      <p:cBhvr>
                                        <p:cTn id="24" dur="1000"/>
                                        <p:tgtEl>
                                          <p:spTgt spid="5">
                                            <p:txEl>
                                              <p:pRg st="3" end="3"/>
                                            </p:txEl>
                                          </p:spTgt>
                                        </p:tgtEl>
                                      </p:cBhvr>
                                    </p:animEffect>
                                    <p:anim calcmode="lin" valueType="num">
                                      <p:cBhvr>
                                        <p:cTn id="25"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26" dur="1000" fill="hold"/>
                                        <p:tgtEl>
                                          <p:spTgt spid="5">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Topic </a:t>
            </a:r>
            <a:r>
              <a:rPr lang="en-US" dirty="0"/>
              <a:t>Sentence – the controlling idea</a:t>
            </a:r>
          </a:p>
        </p:txBody>
      </p:sp>
      <p:sp>
        <p:nvSpPr>
          <p:cNvPr id="4" name="Slide Number Placeholder 3"/>
          <p:cNvSpPr>
            <a:spLocks noGrp="1"/>
          </p:cNvSpPr>
          <p:nvPr>
            <p:ph type="sldNum" sz="quarter" idx="12"/>
          </p:nvPr>
        </p:nvSpPr>
        <p:spPr/>
        <p:txBody>
          <a:bodyPr/>
          <a:lstStyle/>
          <a:p>
            <a:fld id="{74BC3FD7-E0B3-4D62-81DE-F5670A48E3AB}" type="slidenum">
              <a:rPr lang="en-US" smtClean="0"/>
              <a:pPr/>
              <a:t>28</a:t>
            </a:fld>
            <a:endParaRPr lang="en-US"/>
          </a:p>
        </p:txBody>
      </p:sp>
      <p:sp>
        <p:nvSpPr>
          <p:cNvPr id="5" name="Content Placeholder 4"/>
          <p:cNvSpPr>
            <a:spLocks noGrp="1"/>
          </p:cNvSpPr>
          <p:nvPr>
            <p:ph sz="quarter" idx="1"/>
          </p:nvPr>
        </p:nvSpPr>
        <p:spPr>
          <a:xfrm>
            <a:off x="301752" y="1828800"/>
            <a:ext cx="8503920" cy="4270248"/>
          </a:xfrm>
        </p:spPr>
        <p:txBody>
          <a:bodyPr>
            <a:normAutofit lnSpcReduction="10000"/>
          </a:bodyPr>
          <a:lstStyle/>
          <a:p>
            <a:pPr marL="0" indent="0">
              <a:lnSpc>
                <a:spcPct val="200000"/>
              </a:lnSpc>
              <a:buNone/>
            </a:pPr>
            <a:r>
              <a:rPr lang="en-US" dirty="0" smtClean="0">
                <a:solidFill>
                  <a:srgbClr val="C00000"/>
                </a:solidFill>
              </a:rPr>
              <a:t>Examples of good topic sentences:</a:t>
            </a:r>
          </a:p>
          <a:p>
            <a:pPr marL="514350" indent="-514350">
              <a:lnSpc>
                <a:spcPct val="200000"/>
              </a:lnSpc>
              <a:buClr>
                <a:srgbClr val="C00000"/>
              </a:buClr>
              <a:buSzPct val="100000"/>
              <a:buFont typeface="+mj-lt"/>
              <a:buAutoNum type="arabicPeriod"/>
            </a:pPr>
            <a:r>
              <a:rPr lang="en-US" dirty="0" smtClean="0">
                <a:solidFill>
                  <a:srgbClr val="00B0F0"/>
                </a:solidFill>
              </a:rPr>
              <a:t>“Repetition drills in ALM can help students speak fluently.”</a:t>
            </a:r>
          </a:p>
          <a:p>
            <a:pPr marL="514350" indent="-514350">
              <a:lnSpc>
                <a:spcPct val="200000"/>
              </a:lnSpc>
              <a:buClr>
                <a:srgbClr val="C00000"/>
              </a:buClr>
              <a:buSzPct val="100000"/>
              <a:buFont typeface="+mj-lt"/>
              <a:buAutoNum type="arabicPeriod"/>
            </a:pPr>
            <a:r>
              <a:rPr lang="en-US" dirty="0" smtClean="0">
                <a:solidFill>
                  <a:srgbClr val="00B0F0"/>
                </a:solidFill>
              </a:rPr>
              <a:t>“Translation is the fastest way to check if a student understand a text or not.”</a:t>
            </a:r>
          </a:p>
          <a:p>
            <a:pPr marL="0" indent="0">
              <a:lnSpc>
                <a:spcPct val="200000"/>
              </a:lnSpc>
              <a:buNone/>
            </a:pPr>
            <a:endParaRPr lang="en-US" dirty="0" smtClean="0">
              <a:solidFill>
                <a:srgbClr val="00B0F0"/>
              </a:solidFill>
            </a:endParaRPr>
          </a:p>
          <a:p>
            <a:pPr>
              <a:lnSpc>
                <a:spcPct val="200000"/>
              </a:lnSpc>
            </a:pPr>
            <a:endParaRPr lang="en-US" dirty="0" smtClean="0">
              <a:solidFill>
                <a:srgbClr val="00B0F0"/>
              </a:solidFill>
            </a:endParaRPr>
          </a:p>
        </p:txBody>
      </p:sp>
      <p:cxnSp>
        <p:nvCxnSpPr>
          <p:cNvPr id="9" name="Straight Connector 8"/>
          <p:cNvCxnSpPr/>
          <p:nvPr/>
        </p:nvCxnSpPr>
        <p:spPr>
          <a:xfrm>
            <a:off x="5524500" y="3387435"/>
            <a:ext cx="2857500"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938645" y="4170215"/>
            <a:ext cx="1181100"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3276600" y="5029200"/>
            <a:ext cx="5105400"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938645" y="5825835"/>
            <a:ext cx="3480955"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70189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par>
                                <p:cTn id="8" presetID="22" presetClass="entr" presetSubtype="4" fill="hold"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wipe(down)">
                                      <p:cBhvr>
                                        <p:cTn id="10" dur="500"/>
                                        <p:tgtEl>
                                          <p:spTgt spid="17"/>
                                        </p:tgtEl>
                                      </p:cBhvr>
                                    </p:animEffect>
                                  </p:childTnLst>
                                </p:cTn>
                              </p:par>
                              <p:par>
                                <p:cTn id="11" presetID="22" presetClass="entr" presetSubtype="4"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down)">
                                      <p:cBhvr>
                                        <p:cTn id="13" dur="500"/>
                                        <p:tgtEl>
                                          <p:spTgt spid="12"/>
                                        </p:tgtEl>
                                      </p:cBhvr>
                                    </p:animEffect>
                                  </p:childTnLst>
                                </p:cTn>
                              </p:par>
                              <p:par>
                                <p:cTn id="14" presetID="22" presetClass="entr" presetSubtype="4" fill="hold"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wipe(down)">
                                      <p:cBhvr>
                                        <p:cTn id="1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Unity</a:t>
            </a:r>
            <a:endParaRPr lang="en-US" dirty="0"/>
          </a:p>
        </p:txBody>
      </p:sp>
      <p:sp>
        <p:nvSpPr>
          <p:cNvPr id="4" name="Slide Number Placeholder 3"/>
          <p:cNvSpPr>
            <a:spLocks noGrp="1"/>
          </p:cNvSpPr>
          <p:nvPr>
            <p:ph type="sldNum" sz="quarter" idx="12"/>
          </p:nvPr>
        </p:nvSpPr>
        <p:spPr/>
        <p:txBody>
          <a:bodyPr/>
          <a:lstStyle/>
          <a:p>
            <a:fld id="{74BC3FD7-E0B3-4D62-81DE-F5670A48E3AB}" type="slidenum">
              <a:rPr lang="en-US" smtClean="0"/>
              <a:pPr/>
              <a:t>29</a:t>
            </a:fld>
            <a:endParaRPr lang="en-US"/>
          </a:p>
        </p:txBody>
      </p:sp>
      <p:sp>
        <p:nvSpPr>
          <p:cNvPr id="5" name="Content Placeholder 4"/>
          <p:cNvSpPr>
            <a:spLocks noGrp="1"/>
          </p:cNvSpPr>
          <p:nvPr>
            <p:ph sz="quarter" idx="1"/>
          </p:nvPr>
        </p:nvSpPr>
        <p:spPr>
          <a:xfrm>
            <a:off x="301752" y="1828800"/>
            <a:ext cx="8503920" cy="4270248"/>
          </a:xfrm>
        </p:spPr>
        <p:txBody>
          <a:bodyPr/>
          <a:lstStyle/>
          <a:p>
            <a:pPr>
              <a:buClr>
                <a:srgbClr val="C00000"/>
              </a:buClr>
              <a:buSzPct val="100000"/>
              <a:buFont typeface="Wingdings" pitchFamily="2" charset="2"/>
              <a:buChar char="q"/>
            </a:pPr>
            <a:r>
              <a:rPr lang="en-US" sz="3200" dirty="0">
                <a:solidFill>
                  <a:srgbClr val="00B0F0"/>
                </a:solidFill>
              </a:rPr>
              <a:t>Each </a:t>
            </a:r>
            <a:r>
              <a:rPr lang="en-US" sz="3200" dirty="0" smtClean="0">
                <a:solidFill>
                  <a:srgbClr val="00B0F0"/>
                </a:solidFill>
              </a:rPr>
              <a:t>paragraph discusses </a:t>
            </a:r>
            <a:r>
              <a:rPr lang="en-US" sz="3200" dirty="0">
                <a:solidFill>
                  <a:srgbClr val="00B0F0"/>
                </a:solidFill>
              </a:rPr>
              <a:t>:</a:t>
            </a:r>
            <a:endParaRPr lang="en-US" sz="3200" dirty="0" smtClean="0">
              <a:solidFill>
                <a:srgbClr val="00B0F0"/>
              </a:solidFill>
            </a:endParaRPr>
          </a:p>
          <a:p>
            <a:pPr lvl="1">
              <a:buClr>
                <a:srgbClr val="C00000"/>
              </a:buClr>
              <a:buSzPct val="100000"/>
              <a:buFont typeface="Courier New" pitchFamily="49" charset="0"/>
              <a:buChar char="o"/>
            </a:pPr>
            <a:r>
              <a:rPr lang="en-US" sz="2800" dirty="0" smtClean="0">
                <a:solidFill>
                  <a:srgbClr val="C00000"/>
                </a:solidFill>
              </a:rPr>
              <a:t>one main idea </a:t>
            </a:r>
            <a:r>
              <a:rPr lang="en-US" sz="2800" dirty="0" smtClean="0">
                <a:solidFill>
                  <a:srgbClr val="00B0F0"/>
                </a:solidFill>
              </a:rPr>
              <a:t>only; or</a:t>
            </a:r>
          </a:p>
          <a:p>
            <a:pPr lvl="1">
              <a:buClr>
                <a:srgbClr val="C00000"/>
              </a:buClr>
              <a:buSzPct val="100000"/>
              <a:buFont typeface="Courier New" pitchFamily="49" charset="0"/>
              <a:buChar char="o"/>
            </a:pPr>
            <a:r>
              <a:rPr lang="en-US" sz="2800" dirty="0">
                <a:solidFill>
                  <a:srgbClr val="C00000"/>
                </a:solidFill>
              </a:rPr>
              <a:t>s</a:t>
            </a:r>
            <a:r>
              <a:rPr lang="en-US" sz="2800" dirty="0" smtClean="0">
                <a:solidFill>
                  <a:srgbClr val="C00000"/>
                </a:solidFill>
              </a:rPr>
              <a:t>ome aspects of the same idea </a:t>
            </a:r>
            <a:r>
              <a:rPr lang="en-US" sz="2800" dirty="0" smtClean="0">
                <a:solidFill>
                  <a:srgbClr val="00B0F0"/>
                </a:solidFill>
              </a:rPr>
              <a:t>if they are</a:t>
            </a:r>
            <a:r>
              <a:rPr lang="en-US" sz="2800" i="1" dirty="0" smtClean="0">
                <a:solidFill>
                  <a:srgbClr val="00B0F0"/>
                </a:solidFill>
              </a:rPr>
              <a:t> closely related</a:t>
            </a:r>
            <a:r>
              <a:rPr lang="en-US" sz="2800" dirty="0" smtClean="0">
                <a:solidFill>
                  <a:srgbClr val="00B0F0"/>
                </a:solidFill>
              </a:rPr>
              <a:t> to each other</a:t>
            </a:r>
          </a:p>
          <a:p>
            <a:pPr>
              <a:spcBef>
                <a:spcPts val="3000"/>
              </a:spcBef>
              <a:buClr>
                <a:srgbClr val="C00000"/>
              </a:buClr>
              <a:buSzPct val="100000"/>
              <a:buFont typeface="Wingdings" pitchFamily="2" charset="2"/>
              <a:buChar char="q"/>
            </a:pPr>
            <a:r>
              <a:rPr lang="en-US" sz="3300" dirty="0">
                <a:solidFill>
                  <a:srgbClr val="00B0F0"/>
                </a:solidFill>
              </a:rPr>
              <a:t> E</a:t>
            </a:r>
            <a:r>
              <a:rPr lang="en-US" sz="3300" dirty="0" smtClean="0">
                <a:solidFill>
                  <a:srgbClr val="00B0F0"/>
                </a:solidFill>
              </a:rPr>
              <a:t>very supporting sentence must </a:t>
            </a:r>
            <a:r>
              <a:rPr lang="en-US" sz="3300" dirty="0" smtClean="0">
                <a:solidFill>
                  <a:srgbClr val="C00000"/>
                </a:solidFill>
              </a:rPr>
              <a:t>directly</a:t>
            </a:r>
            <a:r>
              <a:rPr lang="en-US" sz="3300" dirty="0" smtClean="0">
                <a:solidFill>
                  <a:srgbClr val="00B0F0"/>
                </a:solidFill>
              </a:rPr>
              <a:t> explain or prove the main idea.</a:t>
            </a:r>
          </a:p>
          <a:p>
            <a:pPr marL="0" indent="0">
              <a:buClr>
                <a:srgbClr val="C00000"/>
              </a:buClr>
              <a:buSzPct val="100000"/>
              <a:buNone/>
            </a:pPr>
            <a:endParaRPr lang="en-US" dirty="0">
              <a:solidFill>
                <a:srgbClr val="00B0F0"/>
              </a:solidFill>
            </a:endParaRPr>
          </a:p>
        </p:txBody>
      </p:sp>
    </p:spTree>
    <p:extLst>
      <p:ext uri="{BB962C8B-B14F-4D97-AF65-F5344CB8AC3E}">
        <p14:creationId xmlns:p14="http://schemas.microsoft.com/office/powerpoint/2010/main" val="1571239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1000"/>
                                        <p:tgtEl>
                                          <p:spTgt spid="5">
                                            <p:txEl>
                                              <p:pRg st="1" end="1"/>
                                            </p:txEl>
                                          </p:spTgt>
                                        </p:tgtEl>
                                      </p:cBhvr>
                                    </p:animEffect>
                                    <p:anim calcmode="lin" valueType="num">
                                      <p:cBhvr>
                                        <p:cTn id="13"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5">
                                            <p:txEl>
                                              <p:pRg st="1" end="1"/>
                                            </p:txEl>
                                          </p:spTgt>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1000"/>
                                        <p:tgtEl>
                                          <p:spTgt spid="5">
                                            <p:txEl>
                                              <p:pRg st="2" end="2"/>
                                            </p:txEl>
                                          </p:spTgt>
                                        </p:tgtEl>
                                      </p:cBhvr>
                                    </p:animEffect>
                                    <p:anim calcmode="lin" valueType="num">
                                      <p:cBhvr>
                                        <p:cTn id="18"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7" presetClass="entr" presetSubtype="0" fill="hold" grpId="0" nodeType="clickEffect">
                                  <p:stCondLst>
                                    <p:cond delay="0"/>
                                  </p:stCondLst>
                                  <p:childTnLst>
                                    <p:set>
                                      <p:cBhvr>
                                        <p:cTn id="23" dur="1" fill="hold">
                                          <p:stCondLst>
                                            <p:cond delay="0"/>
                                          </p:stCondLst>
                                        </p:cTn>
                                        <p:tgtEl>
                                          <p:spTgt spid="5">
                                            <p:txEl>
                                              <p:pRg st="3" end="3"/>
                                            </p:txEl>
                                          </p:spTgt>
                                        </p:tgtEl>
                                        <p:attrNameLst>
                                          <p:attrName>style.visibility</p:attrName>
                                        </p:attrNameLst>
                                      </p:cBhvr>
                                      <p:to>
                                        <p:strVal val="visible"/>
                                      </p:to>
                                    </p:set>
                                    <p:animEffect transition="in" filter="fade">
                                      <p:cBhvr>
                                        <p:cTn id="24" dur="1000"/>
                                        <p:tgtEl>
                                          <p:spTgt spid="5">
                                            <p:txEl>
                                              <p:pRg st="3" end="3"/>
                                            </p:txEl>
                                          </p:spTgt>
                                        </p:tgtEl>
                                      </p:cBhvr>
                                    </p:animEffect>
                                    <p:anim calcmode="lin" valueType="num">
                                      <p:cBhvr>
                                        <p:cTn id="25"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26" dur="1000" fill="hold"/>
                                        <p:tgtEl>
                                          <p:spTgt spid="5">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marL="514350" indent="-514350">
              <a:spcBef>
                <a:spcPts val="3000"/>
              </a:spcBef>
            </a:pPr>
            <a:r>
              <a:rPr lang="en-US" dirty="0" smtClean="0"/>
              <a:t/>
            </a:r>
            <a:br>
              <a:rPr lang="en-US" dirty="0" smtClean="0"/>
            </a:br>
            <a:r>
              <a:rPr lang="en-US" dirty="0" smtClean="0">
                <a:solidFill>
                  <a:srgbClr val="C00000"/>
                </a:solidFill>
              </a:rPr>
              <a:t>INTRODUCTORY PARAGRAPH</a:t>
            </a:r>
          </a:p>
        </p:txBody>
      </p:sp>
      <p:sp>
        <p:nvSpPr>
          <p:cNvPr id="6" name="Slide Number Placeholder 5"/>
          <p:cNvSpPr>
            <a:spLocks noGrp="1"/>
          </p:cNvSpPr>
          <p:nvPr>
            <p:ph type="sldNum" sz="quarter" idx="12"/>
          </p:nvPr>
        </p:nvSpPr>
        <p:spPr/>
        <p:txBody>
          <a:bodyPr/>
          <a:lstStyle/>
          <a:p>
            <a:fld id="{74BC3FD7-E0B3-4D62-81DE-F5670A48E3AB}" type="slidenum">
              <a:rPr lang="en-US" smtClean="0"/>
              <a:pPr/>
              <a:t>3</a:t>
            </a:fld>
            <a:endParaRPr lang="en-US"/>
          </a:p>
        </p:txBody>
      </p:sp>
      <p:sp>
        <p:nvSpPr>
          <p:cNvPr id="3" name="Subtitle 2"/>
          <p:cNvSpPr>
            <a:spLocks noGrp="1"/>
          </p:cNvSpPr>
          <p:nvPr>
            <p:ph sz="quarter" idx="1"/>
          </p:nvPr>
        </p:nvSpPr>
        <p:spPr>
          <a:xfrm>
            <a:off x="685800" y="1752600"/>
            <a:ext cx="8077200" cy="4419600"/>
          </a:xfrm>
        </p:spPr>
        <p:txBody>
          <a:bodyPr>
            <a:normAutofit/>
          </a:bodyPr>
          <a:lstStyle/>
          <a:p>
            <a:pPr marL="514350" indent="-514350">
              <a:spcBef>
                <a:spcPts val="3000"/>
              </a:spcBef>
              <a:buClr>
                <a:srgbClr val="C00000"/>
              </a:buClr>
              <a:buSzPct val="100000"/>
              <a:buNone/>
            </a:pPr>
            <a:r>
              <a:rPr lang="en-US" b="1" dirty="0" smtClean="0">
                <a:solidFill>
                  <a:srgbClr val="C00000"/>
                </a:solidFill>
              </a:rPr>
              <a:t>Purposes</a:t>
            </a:r>
            <a:r>
              <a:rPr lang="en-US" dirty="0" smtClean="0">
                <a:solidFill>
                  <a:srgbClr val="C00000"/>
                </a:solidFill>
              </a:rPr>
              <a:t>:</a:t>
            </a:r>
          </a:p>
          <a:p>
            <a:pPr marL="514350" indent="-514350">
              <a:spcBef>
                <a:spcPts val="3000"/>
              </a:spcBef>
              <a:buClr>
                <a:srgbClr val="C00000"/>
              </a:buClr>
              <a:buSzPct val="100000"/>
              <a:buAutoNum type="arabicPeriod"/>
            </a:pPr>
            <a:r>
              <a:rPr lang="en-US" dirty="0" smtClean="0">
                <a:solidFill>
                  <a:srgbClr val="002060"/>
                </a:solidFill>
              </a:rPr>
              <a:t>To introduce the </a:t>
            </a:r>
            <a:r>
              <a:rPr lang="en-US" i="1" dirty="0" smtClean="0">
                <a:solidFill>
                  <a:srgbClr val="002060"/>
                </a:solidFill>
              </a:rPr>
              <a:t>topic</a:t>
            </a:r>
            <a:r>
              <a:rPr lang="en-US" dirty="0" smtClean="0">
                <a:solidFill>
                  <a:srgbClr val="002060"/>
                </a:solidFill>
              </a:rPr>
              <a:t> of the essay</a:t>
            </a:r>
          </a:p>
          <a:p>
            <a:pPr marL="514350" indent="-514350">
              <a:spcBef>
                <a:spcPts val="3000"/>
              </a:spcBef>
              <a:buClr>
                <a:srgbClr val="C00000"/>
              </a:buClr>
              <a:buSzPct val="100000"/>
              <a:buAutoNum type="arabicPeriod"/>
            </a:pPr>
            <a:r>
              <a:rPr lang="en-US" dirty="0" smtClean="0">
                <a:solidFill>
                  <a:srgbClr val="002060"/>
                </a:solidFill>
              </a:rPr>
              <a:t>To give a </a:t>
            </a:r>
            <a:r>
              <a:rPr lang="en-US" i="1" dirty="0" smtClean="0">
                <a:solidFill>
                  <a:srgbClr val="002060"/>
                </a:solidFill>
              </a:rPr>
              <a:t>general background </a:t>
            </a:r>
            <a:r>
              <a:rPr lang="en-US" dirty="0" smtClean="0">
                <a:solidFill>
                  <a:srgbClr val="002060"/>
                </a:solidFill>
              </a:rPr>
              <a:t>of the topic</a:t>
            </a:r>
          </a:p>
          <a:p>
            <a:pPr marL="514350" indent="-514350">
              <a:spcBef>
                <a:spcPts val="3000"/>
              </a:spcBef>
              <a:buClr>
                <a:srgbClr val="C00000"/>
              </a:buClr>
              <a:buSzPct val="100000"/>
              <a:buAutoNum type="arabicPeriod"/>
            </a:pPr>
            <a:r>
              <a:rPr lang="en-US" dirty="0" smtClean="0">
                <a:solidFill>
                  <a:srgbClr val="002060"/>
                </a:solidFill>
              </a:rPr>
              <a:t>To indicate the </a:t>
            </a:r>
            <a:r>
              <a:rPr lang="en-US" i="1" dirty="0" smtClean="0">
                <a:solidFill>
                  <a:srgbClr val="002060"/>
                </a:solidFill>
              </a:rPr>
              <a:t>overall “plan” </a:t>
            </a:r>
            <a:r>
              <a:rPr lang="en-US" dirty="0" smtClean="0">
                <a:solidFill>
                  <a:srgbClr val="002060"/>
                </a:solidFill>
              </a:rPr>
              <a:t>of the essay</a:t>
            </a:r>
          </a:p>
          <a:p>
            <a:pPr marL="514350" indent="-514350">
              <a:spcBef>
                <a:spcPts val="3000"/>
              </a:spcBef>
              <a:buClr>
                <a:srgbClr val="C00000"/>
              </a:buClr>
              <a:buSzPct val="100000"/>
              <a:buAutoNum type="arabicPeriod"/>
            </a:pPr>
            <a:r>
              <a:rPr lang="en-US" dirty="0" smtClean="0">
                <a:solidFill>
                  <a:srgbClr val="002060"/>
                </a:solidFill>
              </a:rPr>
              <a:t>To arouse the </a:t>
            </a:r>
            <a:r>
              <a:rPr lang="en-US" i="1" dirty="0" smtClean="0">
                <a:solidFill>
                  <a:srgbClr val="002060"/>
                </a:solidFill>
              </a:rPr>
              <a:t>reader’s interest</a:t>
            </a:r>
          </a:p>
          <a:p>
            <a:pPr marL="514350" indent="-514350">
              <a:spcBef>
                <a:spcPts val="3000"/>
              </a:spcBef>
              <a:buClr>
                <a:srgbClr val="C00000"/>
              </a:buClr>
              <a:buSzPct val="100000"/>
              <a:buNone/>
            </a:pPr>
            <a:endParaRPr lang="en-US" dirty="0" smtClean="0"/>
          </a:p>
          <a:p>
            <a:pPr marL="514350" indent="-514350">
              <a:spcBef>
                <a:spcPts val="3000"/>
              </a:spcBef>
              <a:buClr>
                <a:srgbClr val="C00000"/>
              </a:buClr>
              <a:buSzPct val="100000"/>
              <a:buNone/>
            </a:pPr>
            <a:endParaRPr lang="en-US" dirty="0" smtClean="0">
              <a:solidFill>
                <a:srgbClr val="002060"/>
              </a:solidFill>
            </a:endParaRPr>
          </a:p>
          <a:p>
            <a:pPr marL="514350" indent="-514350">
              <a:spcBef>
                <a:spcPts val="1800"/>
              </a:spcBef>
              <a:buClr>
                <a:srgbClr val="C00000"/>
              </a:buClr>
              <a:buSzPct val="100000"/>
              <a:buNone/>
            </a:pPr>
            <a:endParaRPr lang="en-US" dirty="0" smtClean="0">
              <a:solidFill>
                <a:srgbClr val="002060"/>
              </a:solidFill>
            </a:endParaRPr>
          </a:p>
          <a:p>
            <a:pPr>
              <a:buNone/>
            </a:pPr>
            <a:endParaRPr lang="en-US" dirty="0" smtClean="0">
              <a:solidFill>
                <a:srgbClr val="0070C0"/>
              </a:solidFill>
            </a:endParaRPr>
          </a:p>
        </p:txBody>
      </p:sp>
    </p:spTree>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7"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7"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Unity</a:t>
            </a:r>
            <a:endParaRPr lang="en-US" dirty="0"/>
          </a:p>
        </p:txBody>
      </p:sp>
      <p:sp>
        <p:nvSpPr>
          <p:cNvPr id="4" name="Slide Number Placeholder 3"/>
          <p:cNvSpPr>
            <a:spLocks noGrp="1"/>
          </p:cNvSpPr>
          <p:nvPr>
            <p:ph type="sldNum" sz="quarter" idx="12"/>
          </p:nvPr>
        </p:nvSpPr>
        <p:spPr/>
        <p:txBody>
          <a:bodyPr/>
          <a:lstStyle/>
          <a:p>
            <a:fld id="{74BC3FD7-E0B3-4D62-81DE-F5670A48E3AB}" type="slidenum">
              <a:rPr lang="en-US" smtClean="0"/>
              <a:pPr/>
              <a:t>30</a:t>
            </a:fld>
            <a:endParaRPr lang="en-US"/>
          </a:p>
        </p:txBody>
      </p:sp>
      <p:sp>
        <p:nvSpPr>
          <p:cNvPr id="5" name="Content Placeholder 4"/>
          <p:cNvSpPr>
            <a:spLocks noGrp="1"/>
          </p:cNvSpPr>
          <p:nvPr>
            <p:ph sz="quarter" idx="1"/>
          </p:nvPr>
        </p:nvSpPr>
        <p:spPr>
          <a:xfrm>
            <a:off x="533400" y="1828800"/>
            <a:ext cx="8272272" cy="4495800"/>
          </a:xfrm>
        </p:spPr>
        <p:txBody>
          <a:bodyPr/>
          <a:lstStyle/>
          <a:p>
            <a:pPr marL="0" indent="0">
              <a:buClr>
                <a:srgbClr val="C00000"/>
              </a:buClr>
              <a:buSzPct val="100000"/>
              <a:buNone/>
            </a:pPr>
            <a:r>
              <a:rPr lang="en-US" dirty="0" smtClean="0">
                <a:solidFill>
                  <a:srgbClr val="C00000"/>
                </a:solidFill>
              </a:rPr>
              <a:t>Topic sentence:</a:t>
            </a:r>
          </a:p>
          <a:p>
            <a:pPr marL="0" indent="0">
              <a:buClr>
                <a:srgbClr val="C00000"/>
              </a:buClr>
              <a:buSzPct val="100000"/>
              <a:buNone/>
            </a:pPr>
            <a:r>
              <a:rPr lang="en-US" dirty="0" smtClean="0">
                <a:solidFill>
                  <a:srgbClr val="00B0F0"/>
                </a:solidFill>
              </a:rPr>
              <a:t>“I use GTM in my teaching in order to help them read literature.”</a:t>
            </a:r>
          </a:p>
          <a:p>
            <a:pPr marL="0" indent="0">
              <a:spcBef>
                <a:spcPts val="3000"/>
              </a:spcBef>
              <a:buClr>
                <a:srgbClr val="C00000"/>
              </a:buClr>
              <a:buSzPct val="100000"/>
              <a:buNone/>
            </a:pPr>
            <a:r>
              <a:rPr lang="en-US" dirty="0" smtClean="0">
                <a:solidFill>
                  <a:srgbClr val="C00000"/>
                </a:solidFill>
              </a:rPr>
              <a:t>Supporting sentences:</a:t>
            </a:r>
          </a:p>
          <a:p>
            <a:pPr marL="514350" indent="-514350">
              <a:buClr>
                <a:srgbClr val="C00000"/>
              </a:buClr>
              <a:buSzPct val="100000"/>
              <a:buFont typeface="+mj-lt"/>
              <a:buAutoNum type="arabicPeriod"/>
            </a:pPr>
            <a:r>
              <a:rPr lang="en-US" dirty="0" smtClean="0">
                <a:solidFill>
                  <a:srgbClr val="00B0F0"/>
                </a:solidFill>
              </a:rPr>
              <a:t>“Students need to learn about the grammar rules and vocabulary of the target language.”</a:t>
            </a:r>
          </a:p>
          <a:p>
            <a:pPr marL="514350" indent="-514350">
              <a:spcBef>
                <a:spcPts val="1800"/>
              </a:spcBef>
              <a:buClr>
                <a:srgbClr val="C00000"/>
              </a:buClr>
              <a:buSzPct val="100000"/>
              <a:buFont typeface="+mj-lt"/>
              <a:buAutoNum type="arabicPeriod"/>
            </a:pPr>
            <a:r>
              <a:rPr lang="en-US" dirty="0" smtClean="0">
                <a:solidFill>
                  <a:srgbClr val="00B0F0"/>
                </a:solidFill>
              </a:rPr>
              <a:t>“Reading and writing are two primary skills students need to work on.”</a:t>
            </a:r>
            <a:endParaRPr lang="en-US" dirty="0">
              <a:solidFill>
                <a:srgbClr val="00B0F0"/>
              </a:solidFill>
            </a:endParaRPr>
          </a:p>
        </p:txBody>
      </p:sp>
      <p:cxnSp>
        <p:nvCxnSpPr>
          <p:cNvPr id="8" name="Straight Connector 7"/>
          <p:cNvCxnSpPr/>
          <p:nvPr/>
        </p:nvCxnSpPr>
        <p:spPr>
          <a:xfrm>
            <a:off x="6047515" y="2791690"/>
            <a:ext cx="2667000"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727375" y="3158835"/>
            <a:ext cx="1333500"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766812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par>
                                <p:cTn id="8" presetID="22" presetClass="entr" presetSubtype="4"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down)">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Unity</a:t>
            </a:r>
            <a:endParaRPr lang="en-US" dirty="0"/>
          </a:p>
        </p:txBody>
      </p:sp>
      <p:sp>
        <p:nvSpPr>
          <p:cNvPr id="4" name="Slide Number Placeholder 3"/>
          <p:cNvSpPr>
            <a:spLocks noGrp="1"/>
          </p:cNvSpPr>
          <p:nvPr>
            <p:ph type="sldNum" sz="quarter" idx="12"/>
          </p:nvPr>
        </p:nvSpPr>
        <p:spPr/>
        <p:txBody>
          <a:bodyPr/>
          <a:lstStyle/>
          <a:p>
            <a:fld id="{74BC3FD7-E0B3-4D62-81DE-F5670A48E3AB}" type="slidenum">
              <a:rPr lang="en-US" smtClean="0"/>
              <a:pPr/>
              <a:t>31</a:t>
            </a:fld>
            <a:endParaRPr lang="en-US"/>
          </a:p>
        </p:txBody>
      </p:sp>
      <p:sp>
        <p:nvSpPr>
          <p:cNvPr id="5" name="Content Placeholder 4"/>
          <p:cNvSpPr>
            <a:spLocks noGrp="1"/>
          </p:cNvSpPr>
          <p:nvPr>
            <p:ph sz="quarter" idx="1"/>
          </p:nvPr>
        </p:nvSpPr>
        <p:spPr>
          <a:xfrm>
            <a:off x="301752" y="1828800"/>
            <a:ext cx="8503920" cy="4270248"/>
          </a:xfrm>
        </p:spPr>
        <p:txBody>
          <a:bodyPr/>
          <a:lstStyle/>
          <a:p>
            <a:pPr marL="0" indent="0">
              <a:buNone/>
            </a:pPr>
            <a:r>
              <a:rPr lang="en-US" dirty="0" smtClean="0">
                <a:solidFill>
                  <a:srgbClr val="C00000"/>
                </a:solidFill>
              </a:rPr>
              <a:t>Topic sentence: </a:t>
            </a:r>
          </a:p>
          <a:p>
            <a:pPr marL="0" indent="0">
              <a:buNone/>
            </a:pPr>
            <a:r>
              <a:rPr lang="en-US" dirty="0" smtClean="0">
                <a:solidFill>
                  <a:srgbClr val="00B0F0"/>
                </a:solidFill>
              </a:rPr>
              <a:t>“It (ALM) plays an important role to students communicate in the target language.”</a:t>
            </a:r>
          </a:p>
          <a:p>
            <a:pPr marL="0" indent="0">
              <a:spcBef>
                <a:spcPts val="2400"/>
              </a:spcBef>
              <a:buNone/>
            </a:pPr>
            <a:r>
              <a:rPr lang="en-US" dirty="0" smtClean="0">
                <a:solidFill>
                  <a:srgbClr val="C00000"/>
                </a:solidFill>
              </a:rPr>
              <a:t>Supporting sentence: </a:t>
            </a:r>
          </a:p>
          <a:p>
            <a:pPr marL="0" indent="0">
              <a:buNone/>
            </a:pPr>
            <a:r>
              <a:rPr lang="en-US" dirty="0" smtClean="0">
                <a:solidFill>
                  <a:srgbClr val="00B0F0"/>
                </a:solidFill>
              </a:rPr>
              <a:t>“As we can see, the priority target of this method is listening and </a:t>
            </a:r>
            <a:r>
              <a:rPr lang="en-US" smtClean="0">
                <a:solidFill>
                  <a:srgbClr val="00B0F0"/>
                </a:solidFill>
              </a:rPr>
              <a:t>speaking rather </a:t>
            </a:r>
            <a:r>
              <a:rPr lang="en-US" dirty="0" smtClean="0">
                <a:solidFill>
                  <a:srgbClr val="00B0F0"/>
                </a:solidFill>
              </a:rPr>
              <a:t>than writing and reading.”</a:t>
            </a:r>
            <a:endParaRPr lang="en-US" dirty="0">
              <a:solidFill>
                <a:srgbClr val="00B0F0"/>
              </a:solidFill>
            </a:endParaRPr>
          </a:p>
        </p:txBody>
      </p:sp>
      <p:cxnSp>
        <p:nvCxnSpPr>
          <p:cNvPr id="7" name="Straight Connector 6"/>
          <p:cNvCxnSpPr/>
          <p:nvPr/>
        </p:nvCxnSpPr>
        <p:spPr>
          <a:xfrm>
            <a:off x="2133600" y="2791690"/>
            <a:ext cx="5105400"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381000" y="3200400"/>
            <a:ext cx="5334000"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727241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par>
                                <p:cTn id="8" presetID="22" presetClass="entr" presetSubtype="4"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Coherence</a:t>
            </a:r>
            <a:endParaRPr lang="en-US" dirty="0"/>
          </a:p>
        </p:txBody>
      </p:sp>
      <p:sp>
        <p:nvSpPr>
          <p:cNvPr id="4" name="Slide Number Placeholder 3"/>
          <p:cNvSpPr>
            <a:spLocks noGrp="1"/>
          </p:cNvSpPr>
          <p:nvPr>
            <p:ph type="sldNum" sz="quarter" idx="12"/>
          </p:nvPr>
        </p:nvSpPr>
        <p:spPr/>
        <p:txBody>
          <a:bodyPr/>
          <a:lstStyle/>
          <a:p>
            <a:fld id="{74BC3FD7-E0B3-4D62-81DE-F5670A48E3AB}" type="slidenum">
              <a:rPr lang="en-US" smtClean="0"/>
              <a:pPr/>
              <a:t>32</a:t>
            </a:fld>
            <a:endParaRPr lang="en-US"/>
          </a:p>
        </p:txBody>
      </p:sp>
      <p:sp>
        <p:nvSpPr>
          <p:cNvPr id="5" name="Content Placeholder 4"/>
          <p:cNvSpPr>
            <a:spLocks noGrp="1"/>
          </p:cNvSpPr>
          <p:nvPr>
            <p:ph sz="quarter" idx="1"/>
          </p:nvPr>
        </p:nvSpPr>
        <p:spPr>
          <a:xfrm>
            <a:off x="838200" y="2133600"/>
            <a:ext cx="7543800" cy="3965448"/>
          </a:xfrm>
        </p:spPr>
        <p:txBody>
          <a:bodyPr/>
          <a:lstStyle/>
          <a:p>
            <a:pPr>
              <a:spcBef>
                <a:spcPts val="2400"/>
              </a:spcBef>
              <a:buClr>
                <a:srgbClr val="C00000"/>
              </a:buClr>
              <a:buSzPct val="100000"/>
              <a:buFont typeface="Wingdings" pitchFamily="2" charset="2"/>
              <a:buChar char="q"/>
            </a:pPr>
            <a:r>
              <a:rPr lang="en-US" i="1" dirty="0" smtClean="0">
                <a:solidFill>
                  <a:srgbClr val="00B0F0"/>
                </a:solidFill>
              </a:rPr>
              <a:t>Logical </a:t>
            </a:r>
            <a:r>
              <a:rPr lang="en-US" i="1" dirty="0" smtClean="0">
                <a:solidFill>
                  <a:srgbClr val="00B0F0"/>
                </a:solidFill>
              </a:rPr>
              <a:t>arrangement: m</a:t>
            </a:r>
            <a:r>
              <a:rPr lang="en-US" dirty="0" smtClean="0">
                <a:solidFill>
                  <a:srgbClr val="00B0F0"/>
                </a:solidFill>
              </a:rPr>
              <a:t>ovement from one sentence to the next is logical and smooth</a:t>
            </a:r>
            <a:r>
              <a:rPr lang="en-US" dirty="0">
                <a:solidFill>
                  <a:srgbClr val="00B0F0"/>
                </a:solidFill>
              </a:rPr>
              <a:t>:</a:t>
            </a:r>
            <a:endParaRPr lang="en-US" dirty="0" smtClean="0">
              <a:solidFill>
                <a:srgbClr val="00B0F0"/>
              </a:solidFill>
            </a:endParaRPr>
          </a:p>
          <a:p>
            <a:pPr lvl="1">
              <a:buFont typeface="Wingdings" pitchFamily="2" charset="2"/>
              <a:buChar char="§"/>
            </a:pPr>
            <a:r>
              <a:rPr lang="en-US" sz="2800" dirty="0" smtClean="0">
                <a:solidFill>
                  <a:srgbClr val="00B0F0"/>
                </a:solidFill>
              </a:rPr>
              <a:t>repeating key nouns</a:t>
            </a:r>
          </a:p>
          <a:p>
            <a:pPr lvl="1">
              <a:buFont typeface="Wingdings" pitchFamily="2" charset="2"/>
              <a:buChar char="§"/>
            </a:pPr>
            <a:r>
              <a:rPr lang="en-US" sz="2800" dirty="0" smtClean="0">
                <a:solidFill>
                  <a:srgbClr val="00B0F0"/>
                </a:solidFill>
              </a:rPr>
              <a:t>using pronounce</a:t>
            </a:r>
          </a:p>
          <a:p>
            <a:pPr lvl="1">
              <a:buFont typeface="Wingdings" pitchFamily="2" charset="2"/>
              <a:buChar char="§"/>
            </a:pPr>
            <a:r>
              <a:rPr lang="en-US" sz="2800" dirty="0" smtClean="0">
                <a:solidFill>
                  <a:srgbClr val="00B0F0"/>
                </a:solidFill>
              </a:rPr>
              <a:t>using transition signals</a:t>
            </a:r>
          </a:p>
          <a:p>
            <a:pPr lvl="1">
              <a:buFont typeface="Wingdings" pitchFamily="2" charset="2"/>
              <a:buChar char="§"/>
            </a:pPr>
            <a:r>
              <a:rPr lang="en-US" sz="2800" dirty="0" smtClean="0">
                <a:solidFill>
                  <a:srgbClr val="00B0F0"/>
                </a:solidFill>
              </a:rPr>
              <a:t>logical order</a:t>
            </a:r>
            <a:endParaRPr lang="en-US" sz="2800" dirty="0" smtClean="0">
              <a:solidFill>
                <a:srgbClr val="00B0F0"/>
              </a:solidFill>
            </a:endParaRPr>
          </a:p>
          <a:p>
            <a:pPr marL="0" indent="0">
              <a:buNone/>
            </a:pPr>
            <a:endParaRPr lang="en-US" dirty="0">
              <a:solidFill>
                <a:srgbClr val="00B0F0"/>
              </a:solidFill>
            </a:endParaRPr>
          </a:p>
        </p:txBody>
      </p:sp>
    </p:spTree>
    <p:extLst>
      <p:ext uri="{BB962C8B-B14F-4D97-AF65-F5344CB8AC3E}">
        <p14:creationId xmlns:p14="http://schemas.microsoft.com/office/powerpoint/2010/main" val="12860438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Coherence</a:t>
            </a:r>
            <a:endParaRPr lang="en-US" dirty="0"/>
          </a:p>
        </p:txBody>
      </p:sp>
      <p:sp>
        <p:nvSpPr>
          <p:cNvPr id="4" name="Slide Number Placeholder 3"/>
          <p:cNvSpPr>
            <a:spLocks noGrp="1"/>
          </p:cNvSpPr>
          <p:nvPr>
            <p:ph type="sldNum" sz="quarter" idx="12"/>
          </p:nvPr>
        </p:nvSpPr>
        <p:spPr/>
        <p:txBody>
          <a:bodyPr/>
          <a:lstStyle/>
          <a:p>
            <a:fld id="{74BC3FD7-E0B3-4D62-81DE-F5670A48E3AB}" type="slidenum">
              <a:rPr lang="en-US" smtClean="0"/>
              <a:pPr/>
              <a:t>33</a:t>
            </a:fld>
            <a:endParaRPr lang="en-US"/>
          </a:p>
        </p:txBody>
      </p:sp>
      <p:sp>
        <p:nvSpPr>
          <p:cNvPr id="5" name="Content Placeholder 4"/>
          <p:cNvSpPr>
            <a:spLocks noGrp="1"/>
          </p:cNvSpPr>
          <p:nvPr>
            <p:ph sz="quarter" idx="1"/>
          </p:nvPr>
        </p:nvSpPr>
        <p:spPr>
          <a:xfrm>
            <a:off x="838200" y="1828800"/>
            <a:ext cx="7543800" cy="4270248"/>
          </a:xfrm>
        </p:spPr>
        <p:txBody>
          <a:bodyPr/>
          <a:lstStyle/>
          <a:p>
            <a:pPr>
              <a:lnSpc>
                <a:spcPct val="200000"/>
              </a:lnSpc>
            </a:pPr>
            <a:r>
              <a:rPr lang="en-US" dirty="0" smtClean="0">
                <a:solidFill>
                  <a:srgbClr val="00B0F0"/>
                </a:solidFill>
              </a:rPr>
              <a:t>“The Audio-lingual method helps students communicate in the target language because the </a:t>
            </a:r>
            <a:r>
              <a:rPr lang="en-US" dirty="0">
                <a:solidFill>
                  <a:srgbClr val="00B0F0"/>
                </a:solidFill>
              </a:rPr>
              <a:t>Audio-lingual method </a:t>
            </a:r>
            <a:r>
              <a:rPr lang="en-US" dirty="0" smtClean="0">
                <a:solidFill>
                  <a:srgbClr val="00B0F0"/>
                </a:solidFill>
              </a:rPr>
              <a:t>has imitation and repetition, drills on structural patterns, and contextualized dialogs.”</a:t>
            </a:r>
          </a:p>
          <a:p>
            <a:endParaRPr lang="en-US" dirty="0">
              <a:solidFill>
                <a:srgbClr val="00B0F0"/>
              </a:solidFill>
            </a:endParaRPr>
          </a:p>
        </p:txBody>
      </p:sp>
      <p:cxnSp>
        <p:nvCxnSpPr>
          <p:cNvPr id="7" name="Straight Connector 6"/>
          <p:cNvCxnSpPr/>
          <p:nvPr/>
        </p:nvCxnSpPr>
        <p:spPr>
          <a:xfrm>
            <a:off x="-533400" y="4876800"/>
            <a:ext cx="914400" cy="914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1295400" y="4191000"/>
            <a:ext cx="3810000"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13" name="Rectangle 12"/>
          <p:cNvSpPr/>
          <p:nvPr/>
        </p:nvSpPr>
        <p:spPr>
          <a:xfrm>
            <a:off x="2133600" y="3429000"/>
            <a:ext cx="22098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rgbClr val="C00000"/>
                </a:solidFill>
              </a:rPr>
              <a:t>it</a:t>
            </a:r>
            <a:endParaRPr lang="en-US" dirty="0">
              <a:solidFill>
                <a:srgbClr val="C00000"/>
              </a:solidFill>
            </a:endParaRPr>
          </a:p>
        </p:txBody>
      </p:sp>
    </p:spTree>
    <p:extLst>
      <p:ext uri="{BB962C8B-B14F-4D97-AF65-F5344CB8AC3E}">
        <p14:creationId xmlns:p14="http://schemas.microsoft.com/office/powerpoint/2010/main" val="7300586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1066800" y="3200400"/>
            <a:ext cx="7315200" cy="2286000"/>
          </a:xfrm>
        </p:spPr>
        <p:txBody>
          <a:bodyPr>
            <a:normAutofit/>
          </a:bodyPr>
          <a:lstStyle/>
          <a:p>
            <a:pPr marL="457200" indent="-457200" algn="l">
              <a:spcBef>
                <a:spcPts val="1200"/>
              </a:spcBef>
              <a:buFont typeface="+mj-lt"/>
              <a:buAutoNum type="arabicPeriod"/>
            </a:pPr>
            <a:r>
              <a:rPr lang="en-US" sz="2000" dirty="0" smtClean="0">
                <a:solidFill>
                  <a:srgbClr val="FF6600"/>
                </a:solidFill>
              </a:rPr>
              <a:t>Essay organization</a:t>
            </a:r>
          </a:p>
          <a:p>
            <a:pPr marL="457200" indent="-457200" algn="l">
              <a:spcBef>
                <a:spcPts val="1200"/>
              </a:spcBef>
              <a:buFont typeface="+mj-lt"/>
              <a:buAutoNum type="arabicPeriod"/>
            </a:pPr>
            <a:r>
              <a:rPr lang="en-US" sz="2000" dirty="0" smtClean="0">
                <a:solidFill>
                  <a:srgbClr val="FF6600"/>
                </a:solidFill>
              </a:rPr>
              <a:t>Paragraph organization</a:t>
            </a:r>
          </a:p>
          <a:p>
            <a:pPr marL="457200" indent="-457200" algn="l">
              <a:spcBef>
                <a:spcPts val="1200"/>
              </a:spcBef>
              <a:buFont typeface="+mj-lt"/>
              <a:buAutoNum type="arabicPeriod"/>
            </a:pPr>
            <a:r>
              <a:rPr lang="en-US" sz="2000" dirty="0" smtClean="0">
                <a:solidFill>
                  <a:srgbClr val="FF6600"/>
                </a:solidFill>
              </a:rPr>
              <a:t>language</a:t>
            </a:r>
            <a:endParaRPr lang="en-US" sz="2000" dirty="0">
              <a:solidFill>
                <a:srgbClr val="FF6600"/>
              </a:solidFill>
            </a:endParaRPr>
          </a:p>
        </p:txBody>
      </p:sp>
      <p:sp>
        <p:nvSpPr>
          <p:cNvPr id="4" name="Slide Number Placeholder 3"/>
          <p:cNvSpPr>
            <a:spLocks noGrp="1"/>
          </p:cNvSpPr>
          <p:nvPr>
            <p:ph type="sldNum" sz="quarter" idx="12"/>
          </p:nvPr>
        </p:nvSpPr>
        <p:spPr/>
        <p:txBody>
          <a:bodyPr/>
          <a:lstStyle/>
          <a:p>
            <a:fld id="{74BC3FD7-E0B3-4D62-81DE-F5670A48E3AB}" type="slidenum">
              <a:rPr lang="en-US" smtClean="0"/>
              <a:pPr/>
              <a:t>34</a:t>
            </a:fld>
            <a:endParaRPr lang="en-US"/>
          </a:p>
        </p:txBody>
      </p:sp>
      <p:sp>
        <p:nvSpPr>
          <p:cNvPr id="5" name="Title 4"/>
          <p:cNvSpPr>
            <a:spLocks noGrp="1"/>
          </p:cNvSpPr>
          <p:nvPr>
            <p:ph type="title"/>
          </p:nvPr>
        </p:nvSpPr>
        <p:spPr/>
        <p:txBody>
          <a:bodyPr/>
          <a:lstStyle/>
          <a:p>
            <a:r>
              <a:rPr lang="en-US" b="1" dirty="0" smtClean="0"/>
              <a:t>Criteria for Marking Essays</a:t>
            </a:r>
            <a:endParaRPr lang="en-US" b="1" dirty="0"/>
          </a:p>
        </p:txBody>
      </p:sp>
    </p:spTree>
    <p:extLst>
      <p:ext uri="{BB962C8B-B14F-4D97-AF65-F5344CB8AC3E}">
        <p14:creationId xmlns:p14="http://schemas.microsoft.com/office/powerpoint/2010/main" val="4143618448"/>
      </p:ext>
    </p:extLst>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1000"/>
                                        <p:tgtEl>
                                          <p:spTgt spid="2">
                                            <p:txEl>
                                              <p:pRg st="1" end="1"/>
                                            </p:txEl>
                                          </p:spTgt>
                                        </p:tgtEl>
                                      </p:cBhvr>
                                    </p:animEffect>
                                    <p:anim calcmode="lin" valueType="num">
                                      <p:cBhvr>
                                        <p:cTn id="13"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2">
                                            <p:txEl>
                                              <p:pRg st="1" end="1"/>
                                            </p:txEl>
                                          </p:spTgt>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fade">
                                      <p:cBhvr>
                                        <p:cTn id="17" dur="1000"/>
                                        <p:tgtEl>
                                          <p:spTgt spid="2">
                                            <p:txEl>
                                              <p:pRg st="2" end="2"/>
                                            </p:txEl>
                                          </p:spTgt>
                                        </p:tgtEl>
                                      </p:cBhvr>
                                    </p:animEffect>
                                    <p:anim calcmode="lin" valueType="num">
                                      <p:cBhvr>
                                        <p:cTn id="1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ESSAY ORGANIZATION</a:t>
            </a:r>
            <a:endParaRPr lang="en-US" dirty="0"/>
          </a:p>
        </p:txBody>
      </p:sp>
      <p:sp>
        <p:nvSpPr>
          <p:cNvPr id="4" name="Slide Number Placeholder 3"/>
          <p:cNvSpPr>
            <a:spLocks noGrp="1"/>
          </p:cNvSpPr>
          <p:nvPr>
            <p:ph type="sldNum" sz="quarter" idx="12"/>
          </p:nvPr>
        </p:nvSpPr>
        <p:spPr/>
        <p:txBody>
          <a:bodyPr/>
          <a:lstStyle/>
          <a:p>
            <a:fld id="{74BC3FD7-E0B3-4D62-81DE-F5670A48E3AB}" type="slidenum">
              <a:rPr lang="en-US" smtClean="0"/>
              <a:pPr/>
              <a:t>35</a:t>
            </a:fld>
            <a:endParaRPr lang="en-US"/>
          </a:p>
        </p:txBody>
      </p:sp>
      <p:sp>
        <p:nvSpPr>
          <p:cNvPr id="5" name="Content Placeholder 4"/>
          <p:cNvSpPr>
            <a:spLocks noGrp="1"/>
          </p:cNvSpPr>
          <p:nvPr>
            <p:ph sz="quarter" idx="1"/>
          </p:nvPr>
        </p:nvSpPr>
        <p:spPr>
          <a:xfrm>
            <a:off x="301752" y="1752600"/>
            <a:ext cx="8503920" cy="4346448"/>
          </a:xfrm>
        </p:spPr>
        <p:txBody>
          <a:bodyPr>
            <a:normAutofit/>
          </a:bodyPr>
          <a:lstStyle/>
          <a:p>
            <a:pPr marL="514350" indent="-514350">
              <a:spcBef>
                <a:spcPts val="1800"/>
              </a:spcBef>
              <a:buFont typeface="+mj-lt"/>
              <a:buAutoNum type="arabicPeriod"/>
            </a:pPr>
            <a:r>
              <a:rPr lang="en-US" b="1" dirty="0" smtClean="0">
                <a:solidFill>
                  <a:srgbClr val="002060"/>
                </a:solidFill>
              </a:rPr>
              <a:t>Introduction: </a:t>
            </a:r>
            <a:r>
              <a:rPr lang="en-US" dirty="0" smtClean="0">
                <a:solidFill>
                  <a:srgbClr val="002060"/>
                </a:solidFill>
              </a:rPr>
              <a:t>Does the introductory paragraph have both </a:t>
            </a:r>
            <a:r>
              <a:rPr lang="en-US" u="sng" dirty="0" smtClean="0">
                <a:solidFill>
                  <a:srgbClr val="002060"/>
                </a:solidFill>
              </a:rPr>
              <a:t>general sentences </a:t>
            </a:r>
            <a:r>
              <a:rPr lang="en-US" dirty="0" smtClean="0">
                <a:solidFill>
                  <a:srgbClr val="002060"/>
                </a:solidFill>
              </a:rPr>
              <a:t>and a </a:t>
            </a:r>
            <a:r>
              <a:rPr lang="en-US" u="sng" dirty="0" smtClean="0">
                <a:solidFill>
                  <a:srgbClr val="002060"/>
                </a:solidFill>
              </a:rPr>
              <a:t>clear thesis statement</a:t>
            </a:r>
            <a:r>
              <a:rPr lang="en-US" dirty="0" smtClean="0">
                <a:solidFill>
                  <a:srgbClr val="002060"/>
                </a:solidFill>
              </a:rPr>
              <a:t>?</a:t>
            </a:r>
          </a:p>
          <a:p>
            <a:pPr marL="514350" indent="-514350">
              <a:spcBef>
                <a:spcPts val="1800"/>
              </a:spcBef>
              <a:buFont typeface="+mj-lt"/>
              <a:buAutoNum type="arabicPeriod"/>
            </a:pPr>
            <a:r>
              <a:rPr lang="en-US" b="1" dirty="0" smtClean="0">
                <a:solidFill>
                  <a:srgbClr val="002060"/>
                </a:solidFill>
              </a:rPr>
              <a:t>Body: </a:t>
            </a:r>
            <a:r>
              <a:rPr lang="en-US" dirty="0" smtClean="0">
                <a:solidFill>
                  <a:srgbClr val="002060"/>
                </a:solidFill>
              </a:rPr>
              <a:t>Is the </a:t>
            </a:r>
            <a:r>
              <a:rPr lang="en-US" u="sng" dirty="0" smtClean="0">
                <a:solidFill>
                  <a:srgbClr val="002060"/>
                </a:solidFill>
              </a:rPr>
              <a:t>method of organization</a:t>
            </a:r>
            <a:r>
              <a:rPr lang="en-US" dirty="0" smtClean="0">
                <a:solidFill>
                  <a:srgbClr val="002060"/>
                </a:solidFill>
              </a:rPr>
              <a:t> (</a:t>
            </a:r>
            <a:r>
              <a:rPr lang="en-US" i="1" dirty="0" smtClean="0">
                <a:solidFill>
                  <a:srgbClr val="002060"/>
                </a:solidFill>
              </a:rPr>
              <a:t>logical division of ideas/ cause-and-effect/ comparison and contrast</a:t>
            </a:r>
            <a:r>
              <a:rPr lang="en-US" dirty="0" smtClean="0">
                <a:solidFill>
                  <a:srgbClr val="002060"/>
                </a:solidFill>
              </a:rPr>
              <a:t>) appropriate for the topic? </a:t>
            </a:r>
          </a:p>
          <a:p>
            <a:pPr marL="514350" indent="-514350">
              <a:spcBef>
                <a:spcPts val="1800"/>
              </a:spcBef>
              <a:buFont typeface="+mj-lt"/>
              <a:buAutoNum type="arabicPeriod"/>
            </a:pPr>
            <a:r>
              <a:rPr lang="en-US" b="1" dirty="0" smtClean="0">
                <a:solidFill>
                  <a:srgbClr val="002060"/>
                </a:solidFill>
              </a:rPr>
              <a:t>Conclusion: </a:t>
            </a:r>
            <a:r>
              <a:rPr lang="en-US" dirty="0" smtClean="0">
                <a:solidFill>
                  <a:srgbClr val="002060"/>
                </a:solidFill>
              </a:rPr>
              <a:t>Is there a concluding sentence that is either a </a:t>
            </a:r>
            <a:r>
              <a:rPr lang="en-US" u="sng" dirty="0" smtClean="0">
                <a:solidFill>
                  <a:srgbClr val="002060"/>
                </a:solidFill>
              </a:rPr>
              <a:t>paraphrase of the thesis </a:t>
            </a:r>
            <a:r>
              <a:rPr lang="en-US" dirty="0" smtClean="0">
                <a:solidFill>
                  <a:srgbClr val="002060"/>
                </a:solidFill>
              </a:rPr>
              <a:t>or a </a:t>
            </a:r>
            <a:r>
              <a:rPr lang="en-US" u="sng" dirty="0" smtClean="0">
                <a:solidFill>
                  <a:srgbClr val="002060"/>
                </a:solidFill>
              </a:rPr>
              <a:t>summary of the main points</a:t>
            </a:r>
            <a:r>
              <a:rPr lang="en-US" dirty="0" smtClean="0">
                <a:solidFill>
                  <a:srgbClr val="002060"/>
                </a:solidFill>
              </a:rPr>
              <a:t>? Is there a </a:t>
            </a:r>
            <a:r>
              <a:rPr lang="en-US" u="sng" dirty="0" smtClean="0">
                <a:solidFill>
                  <a:srgbClr val="002060"/>
                </a:solidFill>
              </a:rPr>
              <a:t>final comment</a:t>
            </a:r>
            <a:r>
              <a:rPr lang="en-US" dirty="0" smtClean="0">
                <a:solidFill>
                  <a:srgbClr val="002060"/>
                </a:solidFill>
              </a:rPr>
              <a:t>?</a:t>
            </a:r>
          </a:p>
          <a:p>
            <a:pPr marL="514350" indent="-514350">
              <a:buNone/>
            </a:pPr>
            <a:endParaRPr lang="en-US" dirty="0" smtClean="0"/>
          </a:p>
          <a:p>
            <a:pPr marL="514350" indent="-514350">
              <a:buFont typeface="+mj-lt"/>
              <a:buAutoNum type="arabicPeriod"/>
            </a:pPr>
            <a:endParaRPr lang="en-US" dirty="0" smtClean="0"/>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5">
                                            <p:txEl>
                                              <p:pRg st="1" end="1"/>
                                            </p:txEl>
                                          </p:spTgt>
                                        </p:tgtEl>
                                        <p:attrNameLst>
                                          <p:attrName>style.visibility</p:attrName>
                                        </p:attrNameLst>
                                      </p:cBhvr>
                                      <p:to>
                                        <p:strVal val="visible"/>
                                      </p:to>
                                    </p:set>
                                    <p:animEffect transition="in" filter="fade">
                                      <p:cBhvr>
                                        <p:cTn id="14" dur="1000"/>
                                        <p:tgtEl>
                                          <p:spTgt spid="5">
                                            <p:txEl>
                                              <p:pRg st="1" end="1"/>
                                            </p:txEl>
                                          </p:spTgt>
                                        </p:tgtEl>
                                      </p:cBhvr>
                                    </p:animEffect>
                                    <p:anim calcmode="lin" valueType="num">
                                      <p:cBhvr>
                                        <p:cTn id="15"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grpId="0" nodeType="clickEffect">
                                  <p:stCondLst>
                                    <p:cond delay="0"/>
                                  </p:stCondLst>
                                  <p:childTnLst>
                                    <p:set>
                                      <p:cBhvr>
                                        <p:cTn id="20" dur="1" fill="hold">
                                          <p:stCondLst>
                                            <p:cond delay="0"/>
                                          </p:stCondLst>
                                        </p:cTn>
                                        <p:tgtEl>
                                          <p:spTgt spid="5">
                                            <p:txEl>
                                              <p:pRg st="2" end="2"/>
                                            </p:txEl>
                                          </p:spTgt>
                                        </p:tgtEl>
                                        <p:attrNameLst>
                                          <p:attrName>style.visibility</p:attrName>
                                        </p:attrNameLst>
                                      </p:cBhvr>
                                      <p:to>
                                        <p:strVal val="visible"/>
                                      </p:to>
                                    </p:set>
                                    <p:animEffect transition="in" filter="fade">
                                      <p:cBhvr>
                                        <p:cTn id="21" dur="1000"/>
                                        <p:tgtEl>
                                          <p:spTgt spid="5">
                                            <p:txEl>
                                              <p:pRg st="2" end="2"/>
                                            </p:txEl>
                                          </p:spTgt>
                                        </p:tgtEl>
                                      </p:cBhvr>
                                    </p:animEffect>
                                    <p:anim calcmode="lin" valueType="num">
                                      <p:cBhvr>
                                        <p:cTn id="22"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PARAGRAPH ORGANIZATION</a:t>
            </a:r>
            <a:endParaRPr lang="en-US" dirty="0"/>
          </a:p>
        </p:txBody>
      </p:sp>
      <p:sp>
        <p:nvSpPr>
          <p:cNvPr id="4" name="Slide Number Placeholder 3"/>
          <p:cNvSpPr>
            <a:spLocks noGrp="1"/>
          </p:cNvSpPr>
          <p:nvPr>
            <p:ph type="sldNum" sz="quarter" idx="12"/>
          </p:nvPr>
        </p:nvSpPr>
        <p:spPr/>
        <p:txBody>
          <a:bodyPr/>
          <a:lstStyle/>
          <a:p>
            <a:fld id="{74BC3FD7-E0B3-4D62-81DE-F5670A48E3AB}" type="slidenum">
              <a:rPr lang="en-US" smtClean="0"/>
              <a:pPr/>
              <a:t>36</a:t>
            </a:fld>
            <a:endParaRPr lang="en-US"/>
          </a:p>
        </p:txBody>
      </p:sp>
      <p:sp>
        <p:nvSpPr>
          <p:cNvPr id="5" name="Content Placeholder 4"/>
          <p:cNvSpPr>
            <a:spLocks noGrp="1"/>
          </p:cNvSpPr>
          <p:nvPr>
            <p:ph sz="quarter" idx="1"/>
          </p:nvPr>
        </p:nvSpPr>
        <p:spPr>
          <a:xfrm>
            <a:off x="301752" y="1752600"/>
            <a:ext cx="8503920" cy="4346448"/>
          </a:xfrm>
        </p:spPr>
        <p:txBody>
          <a:bodyPr/>
          <a:lstStyle/>
          <a:p>
            <a:pPr marL="514350" indent="-514350">
              <a:spcBef>
                <a:spcPts val="1800"/>
              </a:spcBef>
              <a:buFont typeface="+mj-lt"/>
              <a:buAutoNum type="arabicPeriod"/>
            </a:pPr>
            <a:r>
              <a:rPr lang="en-US" dirty="0" smtClean="0">
                <a:solidFill>
                  <a:srgbClr val="002060"/>
                </a:solidFill>
              </a:rPr>
              <a:t>Is the </a:t>
            </a:r>
            <a:r>
              <a:rPr lang="en-US" b="1" i="1" dirty="0" smtClean="0">
                <a:solidFill>
                  <a:srgbClr val="002060"/>
                </a:solidFill>
              </a:rPr>
              <a:t>format </a:t>
            </a:r>
            <a:r>
              <a:rPr lang="en-US" u="sng" dirty="0" smtClean="0">
                <a:solidFill>
                  <a:srgbClr val="002060"/>
                </a:solidFill>
              </a:rPr>
              <a:t>correct</a:t>
            </a:r>
            <a:r>
              <a:rPr lang="en-US" dirty="0" smtClean="0">
                <a:solidFill>
                  <a:srgbClr val="002060"/>
                </a:solidFill>
              </a:rPr>
              <a:t>?</a:t>
            </a:r>
          </a:p>
          <a:p>
            <a:pPr marL="514350" indent="-514350">
              <a:spcBef>
                <a:spcPts val="1800"/>
              </a:spcBef>
              <a:buFont typeface="+mj-lt"/>
              <a:buAutoNum type="arabicPeriod"/>
            </a:pPr>
            <a:r>
              <a:rPr lang="en-US" dirty="0" smtClean="0">
                <a:solidFill>
                  <a:srgbClr val="002060"/>
                </a:solidFill>
              </a:rPr>
              <a:t>Is there a </a:t>
            </a:r>
            <a:r>
              <a:rPr lang="en-US" u="sng" dirty="0" smtClean="0">
                <a:solidFill>
                  <a:srgbClr val="002060"/>
                </a:solidFill>
              </a:rPr>
              <a:t>clear</a:t>
            </a:r>
            <a:r>
              <a:rPr lang="en-US" dirty="0" smtClean="0">
                <a:solidFill>
                  <a:srgbClr val="002060"/>
                </a:solidFill>
              </a:rPr>
              <a:t> </a:t>
            </a:r>
            <a:r>
              <a:rPr lang="en-US" b="1" i="1" dirty="0" smtClean="0">
                <a:solidFill>
                  <a:srgbClr val="002060"/>
                </a:solidFill>
              </a:rPr>
              <a:t>topic sentence </a:t>
            </a:r>
            <a:r>
              <a:rPr lang="en-US" dirty="0" smtClean="0">
                <a:solidFill>
                  <a:srgbClr val="002060"/>
                </a:solidFill>
              </a:rPr>
              <a:t>in each paragraph? Does it have a </a:t>
            </a:r>
            <a:r>
              <a:rPr lang="en-US" b="1" i="1" dirty="0" smtClean="0">
                <a:solidFill>
                  <a:srgbClr val="002060"/>
                </a:solidFill>
              </a:rPr>
              <a:t>controlling idea</a:t>
            </a:r>
            <a:r>
              <a:rPr lang="en-US" dirty="0" smtClean="0">
                <a:solidFill>
                  <a:srgbClr val="002060"/>
                </a:solidFill>
              </a:rPr>
              <a:t>?</a:t>
            </a:r>
          </a:p>
          <a:p>
            <a:pPr marL="514350" indent="-514350">
              <a:spcBef>
                <a:spcPts val="1800"/>
              </a:spcBef>
              <a:buFont typeface="+mj-lt"/>
              <a:buAutoNum type="arabicPeriod"/>
            </a:pPr>
            <a:r>
              <a:rPr lang="en-US" dirty="0" smtClean="0">
                <a:solidFill>
                  <a:srgbClr val="002060"/>
                </a:solidFill>
              </a:rPr>
              <a:t>Are the </a:t>
            </a:r>
            <a:r>
              <a:rPr lang="en-US" b="1" i="1" dirty="0" smtClean="0">
                <a:solidFill>
                  <a:srgbClr val="002060"/>
                </a:solidFill>
              </a:rPr>
              <a:t>supporting ideas </a:t>
            </a:r>
            <a:r>
              <a:rPr lang="en-US" u="sng" dirty="0" smtClean="0">
                <a:solidFill>
                  <a:srgbClr val="002060"/>
                </a:solidFill>
              </a:rPr>
              <a:t>clear</a:t>
            </a:r>
            <a:r>
              <a:rPr lang="en-US" dirty="0" smtClean="0">
                <a:solidFill>
                  <a:srgbClr val="002060"/>
                </a:solidFill>
              </a:rPr>
              <a:t>? Does writer need to </a:t>
            </a:r>
            <a:r>
              <a:rPr lang="en-US" u="sng" dirty="0" smtClean="0">
                <a:solidFill>
                  <a:srgbClr val="002060"/>
                </a:solidFill>
              </a:rPr>
              <a:t>add more details </a:t>
            </a:r>
            <a:r>
              <a:rPr lang="en-US" dirty="0" smtClean="0">
                <a:solidFill>
                  <a:srgbClr val="002060"/>
                </a:solidFill>
              </a:rPr>
              <a:t>to explain them?</a:t>
            </a:r>
          </a:p>
          <a:p>
            <a:pPr marL="514350" indent="-514350">
              <a:spcBef>
                <a:spcPts val="1800"/>
              </a:spcBef>
              <a:buFont typeface="+mj-lt"/>
              <a:buAutoNum type="arabicPeriod"/>
            </a:pPr>
            <a:r>
              <a:rPr lang="en-US" dirty="0" smtClean="0">
                <a:solidFill>
                  <a:srgbClr val="002060"/>
                </a:solidFill>
              </a:rPr>
              <a:t>Is there a </a:t>
            </a:r>
            <a:r>
              <a:rPr lang="en-US" b="1" i="1" dirty="0" smtClean="0">
                <a:solidFill>
                  <a:srgbClr val="002060"/>
                </a:solidFill>
              </a:rPr>
              <a:t>concluding sentence</a:t>
            </a:r>
            <a:r>
              <a:rPr lang="en-US" dirty="0" smtClean="0">
                <a:solidFill>
                  <a:srgbClr val="002060"/>
                </a:solidFill>
              </a:rPr>
              <a:t>? Does it begin with an </a:t>
            </a:r>
            <a:r>
              <a:rPr lang="en-US" u="sng" dirty="0" smtClean="0">
                <a:solidFill>
                  <a:srgbClr val="002060"/>
                </a:solidFill>
              </a:rPr>
              <a:t>appropriate</a:t>
            </a:r>
            <a:r>
              <a:rPr lang="en-US" dirty="0" smtClean="0">
                <a:solidFill>
                  <a:srgbClr val="002060"/>
                </a:solidFill>
              </a:rPr>
              <a:t> end-of-paragraph </a:t>
            </a:r>
            <a:r>
              <a:rPr lang="en-US" i="1" u="sng" dirty="0" smtClean="0">
                <a:solidFill>
                  <a:srgbClr val="002060"/>
                </a:solidFill>
              </a:rPr>
              <a:t>signal</a:t>
            </a:r>
            <a:r>
              <a:rPr lang="en-US" dirty="0" smtClean="0">
                <a:solidFill>
                  <a:srgbClr val="002060"/>
                </a:solidFill>
              </a:rPr>
              <a:t>?</a:t>
            </a:r>
          </a:p>
          <a:p>
            <a:pPr marL="514350" indent="-514350">
              <a:buNone/>
            </a:pPr>
            <a:endParaRPr lang="en-US" dirty="0" smtClean="0"/>
          </a:p>
          <a:p>
            <a:pPr marL="514350" indent="-514350">
              <a:buFont typeface="+mj-lt"/>
              <a:buAutoNum type="arabicPeriod"/>
            </a:pPr>
            <a:endParaRPr lang="en-US" dirty="0" smtClean="0"/>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5">
                                            <p:txEl>
                                              <p:pRg st="1" end="1"/>
                                            </p:txEl>
                                          </p:spTgt>
                                        </p:tgtEl>
                                        <p:attrNameLst>
                                          <p:attrName>style.visibility</p:attrName>
                                        </p:attrNameLst>
                                      </p:cBhvr>
                                      <p:to>
                                        <p:strVal val="visible"/>
                                      </p:to>
                                    </p:set>
                                    <p:animEffect transition="in" filter="fade">
                                      <p:cBhvr>
                                        <p:cTn id="14" dur="1000"/>
                                        <p:tgtEl>
                                          <p:spTgt spid="5">
                                            <p:txEl>
                                              <p:pRg st="1" end="1"/>
                                            </p:txEl>
                                          </p:spTgt>
                                        </p:tgtEl>
                                      </p:cBhvr>
                                    </p:animEffect>
                                    <p:anim calcmode="lin" valueType="num">
                                      <p:cBhvr>
                                        <p:cTn id="15"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grpId="0" nodeType="clickEffect">
                                  <p:stCondLst>
                                    <p:cond delay="0"/>
                                  </p:stCondLst>
                                  <p:childTnLst>
                                    <p:set>
                                      <p:cBhvr>
                                        <p:cTn id="20" dur="1" fill="hold">
                                          <p:stCondLst>
                                            <p:cond delay="0"/>
                                          </p:stCondLst>
                                        </p:cTn>
                                        <p:tgtEl>
                                          <p:spTgt spid="5">
                                            <p:txEl>
                                              <p:pRg st="2" end="2"/>
                                            </p:txEl>
                                          </p:spTgt>
                                        </p:tgtEl>
                                        <p:attrNameLst>
                                          <p:attrName>style.visibility</p:attrName>
                                        </p:attrNameLst>
                                      </p:cBhvr>
                                      <p:to>
                                        <p:strVal val="visible"/>
                                      </p:to>
                                    </p:set>
                                    <p:animEffect transition="in" filter="fade">
                                      <p:cBhvr>
                                        <p:cTn id="21" dur="1000"/>
                                        <p:tgtEl>
                                          <p:spTgt spid="5">
                                            <p:txEl>
                                              <p:pRg st="2" end="2"/>
                                            </p:txEl>
                                          </p:spTgt>
                                        </p:tgtEl>
                                      </p:cBhvr>
                                    </p:animEffect>
                                    <p:anim calcmode="lin" valueType="num">
                                      <p:cBhvr>
                                        <p:cTn id="22"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7" presetClass="entr" presetSubtype="0" fill="hold" grpId="0" nodeType="clickEffect">
                                  <p:stCondLst>
                                    <p:cond delay="0"/>
                                  </p:stCondLst>
                                  <p:childTnLst>
                                    <p:set>
                                      <p:cBhvr>
                                        <p:cTn id="27" dur="1" fill="hold">
                                          <p:stCondLst>
                                            <p:cond delay="0"/>
                                          </p:stCondLst>
                                        </p:cTn>
                                        <p:tgtEl>
                                          <p:spTgt spid="5">
                                            <p:txEl>
                                              <p:pRg st="3" end="3"/>
                                            </p:txEl>
                                          </p:spTgt>
                                        </p:tgtEl>
                                        <p:attrNameLst>
                                          <p:attrName>style.visibility</p:attrName>
                                        </p:attrNameLst>
                                      </p:cBhvr>
                                      <p:to>
                                        <p:strVal val="visible"/>
                                      </p:to>
                                    </p:set>
                                    <p:animEffect transition="in" filter="fade">
                                      <p:cBhvr>
                                        <p:cTn id="28" dur="1000"/>
                                        <p:tgtEl>
                                          <p:spTgt spid="5">
                                            <p:txEl>
                                              <p:pRg st="3" end="3"/>
                                            </p:txEl>
                                          </p:spTgt>
                                        </p:tgtEl>
                                      </p:cBhvr>
                                    </p:animEffect>
                                    <p:anim calcmode="lin" valueType="num">
                                      <p:cBhvr>
                                        <p:cTn id="29"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5">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PARAGRAPH ORGANIZATION</a:t>
            </a:r>
            <a:endParaRPr lang="en-US" dirty="0"/>
          </a:p>
        </p:txBody>
      </p:sp>
      <p:sp>
        <p:nvSpPr>
          <p:cNvPr id="4" name="Slide Number Placeholder 3"/>
          <p:cNvSpPr>
            <a:spLocks noGrp="1"/>
          </p:cNvSpPr>
          <p:nvPr>
            <p:ph type="sldNum" sz="quarter" idx="12"/>
          </p:nvPr>
        </p:nvSpPr>
        <p:spPr/>
        <p:txBody>
          <a:bodyPr/>
          <a:lstStyle/>
          <a:p>
            <a:fld id="{74BC3FD7-E0B3-4D62-81DE-F5670A48E3AB}" type="slidenum">
              <a:rPr lang="en-US" smtClean="0"/>
              <a:pPr/>
              <a:t>37</a:t>
            </a:fld>
            <a:endParaRPr lang="en-US"/>
          </a:p>
        </p:txBody>
      </p:sp>
      <p:sp>
        <p:nvSpPr>
          <p:cNvPr id="5" name="Content Placeholder 4"/>
          <p:cNvSpPr>
            <a:spLocks noGrp="1"/>
          </p:cNvSpPr>
          <p:nvPr>
            <p:ph sz="quarter" idx="1"/>
          </p:nvPr>
        </p:nvSpPr>
        <p:spPr>
          <a:xfrm>
            <a:off x="301752" y="1752600"/>
            <a:ext cx="8503920" cy="4495800"/>
          </a:xfrm>
        </p:spPr>
        <p:txBody>
          <a:bodyPr>
            <a:normAutofit lnSpcReduction="10000"/>
          </a:bodyPr>
          <a:lstStyle/>
          <a:p>
            <a:pPr marL="514350" indent="-514350">
              <a:spcBef>
                <a:spcPts val="1800"/>
              </a:spcBef>
              <a:buFont typeface="+mj-lt"/>
              <a:buAutoNum type="arabicPeriod" startAt="5"/>
            </a:pPr>
            <a:r>
              <a:rPr lang="en-US" dirty="0" smtClean="0">
                <a:solidFill>
                  <a:srgbClr val="002060"/>
                </a:solidFill>
              </a:rPr>
              <a:t>Do all the sentences </a:t>
            </a:r>
            <a:r>
              <a:rPr lang="en-US" u="sng" dirty="0" smtClean="0">
                <a:solidFill>
                  <a:srgbClr val="002060"/>
                </a:solidFill>
              </a:rPr>
              <a:t>support</a:t>
            </a:r>
            <a:r>
              <a:rPr lang="en-US" dirty="0" smtClean="0">
                <a:solidFill>
                  <a:srgbClr val="002060"/>
                </a:solidFill>
              </a:rPr>
              <a:t> the topic sentence? Are there sufficient concrete details to support each point ? </a:t>
            </a:r>
            <a:r>
              <a:rPr lang="en-US" b="1" i="1" dirty="0" smtClean="0">
                <a:solidFill>
                  <a:srgbClr val="002060"/>
                </a:solidFill>
              </a:rPr>
              <a:t>(Unity)</a:t>
            </a:r>
          </a:p>
          <a:p>
            <a:pPr marL="514350" indent="-514350">
              <a:spcBef>
                <a:spcPts val="1800"/>
              </a:spcBef>
              <a:buFont typeface="+mj-lt"/>
              <a:buAutoNum type="arabicPeriod" startAt="5"/>
            </a:pPr>
            <a:r>
              <a:rPr lang="en-US" dirty="0" smtClean="0">
                <a:solidFill>
                  <a:srgbClr val="002060"/>
                </a:solidFill>
              </a:rPr>
              <a:t>Do the sentences flow </a:t>
            </a:r>
            <a:r>
              <a:rPr lang="en-US" u="sng" dirty="0" smtClean="0">
                <a:solidFill>
                  <a:srgbClr val="002060"/>
                </a:solidFill>
              </a:rPr>
              <a:t>smoothly</a:t>
            </a:r>
            <a:r>
              <a:rPr lang="en-US" dirty="0" smtClean="0">
                <a:solidFill>
                  <a:srgbClr val="002060"/>
                </a:solidFill>
              </a:rPr>
              <a:t>? Are there any inconsistent pronouns? Are there enough </a:t>
            </a:r>
            <a:r>
              <a:rPr lang="en-US" u="sng" dirty="0" smtClean="0">
                <a:solidFill>
                  <a:srgbClr val="002060"/>
                </a:solidFill>
              </a:rPr>
              <a:t>transition signals</a:t>
            </a:r>
            <a:r>
              <a:rPr lang="en-US" dirty="0" smtClean="0">
                <a:solidFill>
                  <a:srgbClr val="002060"/>
                </a:solidFill>
              </a:rPr>
              <a:t>? What kind of </a:t>
            </a:r>
            <a:r>
              <a:rPr lang="en-US" u="sng" dirty="0" smtClean="0">
                <a:solidFill>
                  <a:srgbClr val="002060"/>
                </a:solidFill>
              </a:rPr>
              <a:t>logical order </a:t>
            </a:r>
            <a:r>
              <a:rPr lang="en-US" dirty="0" smtClean="0">
                <a:solidFill>
                  <a:srgbClr val="002060"/>
                </a:solidFill>
              </a:rPr>
              <a:t>is used? </a:t>
            </a:r>
            <a:r>
              <a:rPr lang="en-US" b="1" i="1" dirty="0" smtClean="0">
                <a:solidFill>
                  <a:srgbClr val="002060"/>
                </a:solidFill>
              </a:rPr>
              <a:t>(Coherence)</a:t>
            </a:r>
          </a:p>
          <a:p>
            <a:pPr marL="514350" indent="-514350">
              <a:spcBef>
                <a:spcPts val="1800"/>
              </a:spcBef>
              <a:buFont typeface="+mj-lt"/>
              <a:buAutoNum type="arabicPeriod" startAt="5"/>
            </a:pPr>
            <a:r>
              <a:rPr lang="en-US" dirty="0" smtClean="0">
                <a:solidFill>
                  <a:srgbClr val="002060"/>
                </a:solidFill>
              </a:rPr>
              <a:t>Are there any unclear sentences? </a:t>
            </a:r>
            <a:r>
              <a:rPr lang="en-US" b="1" i="1" dirty="0" smtClean="0">
                <a:solidFill>
                  <a:srgbClr val="002060"/>
                </a:solidFill>
              </a:rPr>
              <a:t>(Sentence structures)</a:t>
            </a:r>
          </a:p>
          <a:p>
            <a:pPr marL="514350" indent="-514350">
              <a:spcBef>
                <a:spcPts val="1800"/>
              </a:spcBef>
              <a:buFont typeface="+mj-lt"/>
              <a:buAutoNum type="arabicPeriod" startAt="5"/>
            </a:pPr>
            <a:r>
              <a:rPr lang="en-US" dirty="0" smtClean="0">
                <a:solidFill>
                  <a:srgbClr val="002060"/>
                </a:solidFill>
              </a:rPr>
              <a:t>Are there any </a:t>
            </a:r>
            <a:r>
              <a:rPr lang="en-US" b="1" i="1" dirty="0" smtClean="0">
                <a:solidFill>
                  <a:srgbClr val="002060"/>
                </a:solidFill>
              </a:rPr>
              <a:t>errors</a:t>
            </a:r>
            <a:r>
              <a:rPr lang="en-US" dirty="0" smtClean="0">
                <a:solidFill>
                  <a:srgbClr val="002060"/>
                </a:solidFill>
              </a:rPr>
              <a:t> in grammar and mechanics?</a:t>
            </a:r>
          </a:p>
          <a:p>
            <a:pPr marL="514350" indent="-514350">
              <a:buFont typeface="+mj-lt"/>
              <a:buAutoNum type="arabicPeriod" startAt="5"/>
            </a:pPr>
            <a:endParaRPr lang="en-US" dirty="0" smtClean="0"/>
          </a:p>
          <a:p>
            <a:pPr marL="514350" indent="-514350">
              <a:buFont typeface="+mj-lt"/>
              <a:buAutoNum type="arabicPeriod" startAt="5"/>
            </a:pPr>
            <a:endParaRPr lang="en-US" dirty="0" smtClean="0"/>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5">
                                            <p:txEl>
                                              <p:pRg st="1" end="1"/>
                                            </p:txEl>
                                          </p:spTgt>
                                        </p:tgtEl>
                                        <p:attrNameLst>
                                          <p:attrName>style.visibility</p:attrName>
                                        </p:attrNameLst>
                                      </p:cBhvr>
                                      <p:to>
                                        <p:strVal val="visible"/>
                                      </p:to>
                                    </p:set>
                                    <p:animEffect transition="in" filter="fade">
                                      <p:cBhvr>
                                        <p:cTn id="14" dur="1000"/>
                                        <p:tgtEl>
                                          <p:spTgt spid="5">
                                            <p:txEl>
                                              <p:pRg st="1" end="1"/>
                                            </p:txEl>
                                          </p:spTgt>
                                        </p:tgtEl>
                                      </p:cBhvr>
                                    </p:animEffect>
                                    <p:anim calcmode="lin" valueType="num">
                                      <p:cBhvr>
                                        <p:cTn id="15"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grpId="0" nodeType="clickEffect">
                                  <p:stCondLst>
                                    <p:cond delay="0"/>
                                  </p:stCondLst>
                                  <p:childTnLst>
                                    <p:set>
                                      <p:cBhvr>
                                        <p:cTn id="20" dur="1" fill="hold">
                                          <p:stCondLst>
                                            <p:cond delay="0"/>
                                          </p:stCondLst>
                                        </p:cTn>
                                        <p:tgtEl>
                                          <p:spTgt spid="5">
                                            <p:txEl>
                                              <p:pRg st="2" end="2"/>
                                            </p:txEl>
                                          </p:spTgt>
                                        </p:tgtEl>
                                        <p:attrNameLst>
                                          <p:attrName>style.visibility</p:attrName>
                                        </p:attrNameLst>
                                      </p:cBhvr>
                                      <p:to>
                                        <p:strVal val="visible"/>
                                      </p:to>
                                    </p:set>
                                    <p:animEffect transition="in" filter="fade">
                                      <p:cBhvr>
                                        <p:cTn id="21" dur="1000"/>
                                        <p:tgtEl>
                                          <p:spTgt spid="5">
                                            <p:txEl>
                                              <p:pRg st="2" end="2"/>
                                            </p:txEl>
                                          </p:spTgt>
                                        </p:tgtEl>
                                      </p:cBhvr>
                                    </p:animEffect>
                                    <p:anim calcmode="lin" valueType="num">
                                      <p:cBhvr>
                                        <p:cTn id="22"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7" presetClass="entr" presetSubtype="0" fill="hold" grpId="0" nodeType="clickEffect">
                                  <p:stCondLst>
                                    <p:cond delay="0"/>
                                  </p:stCondLst>
                                  <p:childTnLst>
                                    <p:set>
                                      <p:cBhvr>
                                        <p:cTn id="27" dur="1" fill="hold">
                                          <p:stCondLst>
                                            <p:cond delay="0"/>
                                          </p:stCondLst>
                                        </p:cTn>
                                        <p:tgtEl>
                                          <p:spTgt spid="5">
                                            <p:txEl>
                                              <p:pRg st="3" end="3"/>
                                            </p:txEl>
                                          </p:spTgt>
                                        </p:tgtEl>
                                        <p:attrNameLst>
                                          <p:attrName>style.visibility</p:attrName>
                                        </p:attrNameLst>
                                      </p:cBhvr>
                                      <p:to>
                                        <p:strVal val="visible"/>
                                      </p:to>
                                    </p:set>
                                    <p:animEffect transition="in" filter="fade">
                                      <p:cBhvr>
                                        <p:cTn id="28" dur="1000"/>
                                        <p:tgtEl>
                                          <p:spTgt spid="5">
                                            <p:txEl>
                                              <p:pRg st="3" end="3"/>
                                            </p:txEl>
                                          </p:spTgt>
                                        </p:tgtEl>
                                      </p:cBhvr>
                                    </p:animEffect>
                                    <p:anim calcmode="lin" valueType="num">
                                      <p:cBhvr>
                                        <p:cTn id="29"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5">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LANGUAGE</a:t>
            </a:r>
            <a:endParaRPr lang="en-US" dirty="0"/>
          </a:p>
        </p:txBody>
      </p:sp>
      <p:sp>
        <p:nvSpPr>
          <p:cNvPr id="4" name="Slide Number Placeholder 3"/>
          <p:cNvSpPr>
            <a:spLocks noGrp="1"/>
          </p:cNvSpPr>
          <p:nvPr>
            <p:ph type="sldNum" sz="quarter" idx="12"/>
          </p:nvPr>
        </p:nvSpPr>
        <p:spPr/>
        <p:txBody>
          <a:bodyPr/>
          <a:lstStyle/>
          <a:p>
            <a:fld id="{74BC3FD7-E0B3-4D62-81DE-F5670A48E3AB}" type="slidenum">
              <a:rPr lang="en-US" smtClean="0"/>
              <a:pPr/>
              <a:t>38</a:t>
            </a:fld>
            <a:endParaRPr lang="en-US"/>
          </a:p>
        </p:txBody>
      </p:sp>
      <p:sp>
        <p:nvSpPr>
          <p:cNvPr id="5" name="Content Placeholder 4"/>
          <p:cNvSpPr>
            <a:spLocks noGrp="1"/>
          </p:cNvSpPr>
          <p:nvPr>
            <p:ph sz="quarter" idx="1"/>
          </p:nvPr>
        </p:nvSpPr>
        <p:spPr>
          <a:xfrm>
            <a:off x="301752" y="1981200"/>
            <a:ext cx="8503920" cy="4267200"/>
          </a:xfrm>
        </p:spPr>
        <p:txBody>
          <a:bodyPr/>
          <a:lstStyle/>
          <a:p>
            <a:pPr marL="514350" indent="-514350">
              <a:spcBef>
                <a:spcPts val="1800"/>
              </a:spcBef>
              <a:buFont typeface="+mj-lt"/>
              <a:buAutoNum type="arabicPeriod"/>
            </a:pPr>
            <a:r>
              <a:rPr lang="en-US" dirty="0" smtClean="0">
                <a:solidFill>
                  <a:srgbClr val="002060"/>
                </a:solidFill>
              </a:rPr>
              <a:t>Are there any unclear sentences? </a:t>
            </a:r>
            <a:r>
              <a:rPr lang="en-US" b="1" i="1" dirty="0" smtClean="0">
                <a:solidFill>
                  <a:srgbClr val="002060"/>
                </a:solidFill>
              </a:rPr>
              <a:t>(Sentence structures)</a:t>
            </a:r>
          </a:p>
          <a:p>
            <a:pPr marL="514350" indent="-514350">
              <a:spcBef>
                <a:spcPts val="1800"/>
              </a:spcBef>
              <a:buFont typeface="+mj-lt"/>
              <a:buAutoNum type="arabicPeriod"/>
            </a:pPr>
            <a:r>
              <a:rPr lang="en-US" dirty="0" smtClean="0">
                <a:solidFill>
                  <a:srgbClr val="002060"/>
                </a:solidFill>
              </a:rPr>
              <a:t>Are there any </a:t>
            </a:r>
            <a:r>
              <a:rPr lang="en-US" b="1" i="1" dirty="0" smtClean="0">
                <a:solidFill>
                  <a:srgbClr val="002060"/>
                </a:solidFill>
              </a:rPr>
              <a:t>errors</a:t>
            </a:r>
            <a:r>
              <a:rPr lang="en-US" dirty="0" smtClean="0">
                <a:solidFill>
                  <a:srgbClr val="002060"/>
                </a:solidFill>
              </a:rPr>
              <a:t> in grammar and mechanics?</a:t>
            </a:r>
          </a:p>
          <a:p>
            <a:pPr marL="514350" indent="-514350">
              <a:buFont typeface="+mj-lt"/>
              <a:buAutoNum type="arabicPeriod"/>
            </a:pPr>
            <a:endParaRPr lang="en-US" dirty="0" smtClean="0"/>
          </a:p>
          <a:p>
            <a:pPr marL="514350" indent="-514350">
              <a:buFont typeface="+mj-lt"/>
              <a:buAutoNum type="arabicPeriod"/>
            </a:pPr>
            <a:endParaRPr lang="en-US" dirty="0" smtClean="0"/>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5">
                                            <p:txEl>
                                              <p:pRg st="1" end="1"/>
                                            </p:txEl>
                                          </p:spTgt>
                                        </p:tgtEl>
                                        <p:attrNameLst>
                                          <p:attrName>style.visibility</p:attrName>
                                        </p:attrNameLst>
                                      </p:cBhvr>
                                      <p:to>
                                        <p:strVal val="visible"/>
                                      </p:to>
                                    </p:set>
                                    <p:animEffect transition="in" filter="fade">
                                      <p:cBhvr>
                                        <p:cTn id="14" dur="1000"/>
                                        <p:tgtEl>
                                          <p:spTgt spid="5">
                                            <p:txEl>
                                              <p:pRg st="1" end="1"/>
                                            </p:txEl>
                                          </p:spTgt>
                                        </p:tgtEl>
                                      </p:cBhvr>
                                    </p:animEffect>
                                    <p:anim calcmode="lin" valueType="num">
                                      <p:cBhvr>
                                        <p:cTn id="15"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marL="514350" indent="-514350">
              <a:spcBef>
                <a:spcPts val="3000"/>
              </a:spcBef>
            </a:pPr>
            <a:r>
              <a:rPr lang="en-US" dirty="0" smtClean="0"/>
              <a:t/>
            </a:r>
            <a:br>
              <a:rPr lang="en-US" dirty="0" smtClean="0"/>
            </a:br>
            <a:r>
              <a:rPr lang="en-US" dirty="0" smtClean="0">
                <a:solidFill>
                  <a:srgbClr val="C00000"/>
                </a:solidFill>
              </a:rPr>
              <a:t> INTRODUCTORY PARAGRAPH</a:t>
            </a:r>
          </a:p>
        </p:txBody>
      </p:sp>
      <p:sp>
        <p:nvSpPr>
          <p:cNvPr id="6" name="Slide Number Placeholder 5"/>
          <p:cNvSpPr>
            <a:spLocks noGrp="1"/>
          </p:cNvSpPr>
          <p:nvPr>
            <p:ph type="sldNum" sz="quarter" idx="12"/>
          </p:nvPr>
        </p:nvSpPr>
        <p:spPr/>
        <p:txBody>
          <a:bodyPr/>
          <a:lstStyle/>
          <a:p>
            <a:fld id="{74BC3FD7-E0B3-4D62-81DE-F5670A48E3AB}" type="slidenum">
              <a:rPr lang="en-US" smtClean="0"/>
              <a:pPr/>
              <a:t>4</a:t>
            </a:fld>
            <a:endParaRPr lang="en-US"/>
          </a:p>
        </p:txBody>
      </p:sp>
      <p:sp>
        <p:nvSpPr>
          <p:cNvPr id="3" name="Subtitle 2"/>
          <p:cNvSpPr>
            <a:spLocks noGrp="1"/>
          </p:cNvSpPr>
          <p:nvPr>
            <p:ph sz="quarter" idx="1"/>
          </p:nvPr>
        </p:nvSpPr>
        <p:spPr>
          <a:xfrm>
            <a:off x="1905000" y="1524000"/>
            <a:ext cx="6858000" cy="4953000"/>
          </a:xfrm>
        </p:spPr>
        <p:txBody>
          <a:bodyPr>
            <a:normAutofit/>
          </a:bodyPr>
          <a:lstStyle/>
          <a:p>
            <a:pPr marL="514350" indent="-514350">
              <a:spcBef>
                <a:spcPts val="3000"/>
              </a:spcBef>
              <a:buClr>
                <a:srgbClr val="C00000"/>
              </a:buClr>
              <a:buSzPct val="100000"/>
              <a:buNone/>
            </a:pPr>
            <a:r>
              <a:rPr lang="en-US" b="1" dirty="0" smtClean="0">
                <a:solidFill>
                  <a:srgbClr val="C00000"/>
                </a:solidFill>
              </a:rPr>
              <a:t>Includes</a:t>
            </a:r>
            <a:r>
              <a:rPr lang="en-US" dirty="0" smtClean="0">
                <a:solidFill>
                  <a:srgbClr val="C00000"/>
                </a:solidFill>
              </a:rPr>
              <a:t>:</a:t>
            </a:r>
          </a:p>
          <a:p>
            <a:pPr marL="514350" indent="-514350">
              <a:spcBef>
                <a:spcPts val="3000"/>
              </a:spcBef>
              <a:buClr>
                <a:srgbClr val="C00000"/>
              </a:buClr>
              <a:buSzPct val="100000"/>
              <a:buAutoNum type="arabicPeriod"/>
            </a:pPr>
            <a:r>
              <a:rPr lang="en-US" dirty="0" smtClean="0">
                <a:solidFill>
                  <a:srgbClr val="002060"/>
                </a:solidFill>
              </a:rPr>
              <a:t>General statements</a:t>
            </a:r>
          </a:p>
          <a:p>
            <a:pPr marL="788670" lvl="1" indent="-514350">
              <a:spcBef>
                <a:spcPts val="1200"/>
              </a:spcBef>
              <a:buClr>
                <a:srgbClr val="C00000"/>
              </a:buClr>
              <a:buSzPct val="100000"/>
              <a:buFont typeface="Wingdings" pitchFamily="2" charset="2"/>
              <a:buChar char="§"/>
            </a:pPr>
            <a:r>
              <a:rPr lang="en-US" dirty="0" smtClean="0">
                <a:solidFill>
                  <a:srgbClr val="002060"/>
                </a:solidFill>
              </a:rPr>
              <a:t>Introduce the topic</a:t>
            </a:r>
          </a:p>
          <a:p>
            <a:pPr marL="788670" lvl="1" indent="-514350">
              <a:spcBef>
                <a:spcPts val="1200"/>
              </a:spcBef>
              <a:buClr>
                <a:srgbClr val="C00000"/>
              </a:buClr>
              <a:buSzPct val="100000"/>
              <a:buFont typeface="Wingdings" pitchFamily="2" charset="2"/>
              <a:buChar char="§"/>
            </a:pPr>
            <a:r>
              <a:rPr lang="en-US" dirty="0" smtClean="0">
                <a:solidFill>
                  <a:srgbClr val="002060"/>
                </a:solidFill>
              </a:rPr>
              <a:t>Give background info.</a:t>
            </a:r>
          </a:p>
          <a:p>
            <a:pPr marL="514350" indent="-514350">
              <a:spcBef>
                <a:spcPts val="3000"/>
              </a:spcBef>
              <a:buClr>
                <a:srgbClr val="C00000"/>
              </a:buClr>
              <a:buSzPct val="100000"/>
              <a:buAutoNum type="arabicPeriod"/>
            </a:pPr>
            <a:r>
              <a:rPr lang="en-US" dirty="0" smtClean="0">
                <a:solidFill>
                  <a:srgbClr val="002060"/>
                </a:solidFill>
              </a:rPr>
              <a:t>A thesis statement</a:t>
            </a:r>
          </a:p>
          <a:p>
            <a:pPr marL="788670" lvl="1" indent="-514350">
              <a:spcBef>
                <a:spcPts val="1200"/>
              </a:spcBef>
              <a:buClr>
                <a:srgbClr val="C00000"/>
              </a:buClr>
              <a:buSzPct val="100000"/>
              <a:buFont typeface="Wingdings" pitchFamily="2" charset="2"/>
              <a:buChar char="§"/>
            </a:pPr>
            <a:r>
              <a:rPr lang="en-US" dirty="0" smtClean="0">
                <a:solidFill>
                  <a:srgbClr val="002060"/>
                </a:solidFill>
              </a:rPr>
              <a:t>State the main topic</a:t>
            </a:r>
          </a:p>
          <a:p>
            <a:pPr marL="788670" lvl="1" indent="-514350">
              <a:spcBef>
                <a:spcPts val="1200"/>
              </a:spcBef>
              <a:buClr>
                <a:srgbClr val="C00000"/>
              </a:buClr>
              <a:buSzPct val="100000"/>
              <a:buFont typeface="Wingdings" pitchFamily="2" charset="2"/>
              <a:buChar char="§"/>
            </a:pPr>
            <a:r>
              <a:rPr lang="en-US" dirty="0" smtClean="0">
                <a:solidFill>
                  <a:srgbClr val="002060"/>
                </a:solidFill>
              </a:rPr>
              <a:t>List the subtopics</a:t>
            </a:r>
          </a:p>
          <a:p>
            <a:pPr marL="788670" lvl="1" indent="-514350">
              <a:spcBef>
                <a:spcPts val="1200"/>
              </a:spcBef>
              <a:buClr>
                <a:srgbClr val="C00000"/>
              </a:buClr>
              <a:buSzPct val="100000"/>
              <a:buFont typeface="Wingdings" pitchFamily="2" charset="2"/>
              <a:buChar char="§"/>
            </a:pPr>
            <a:r>
              <a:rPr lang="en-US" dirty="0" smtClean="0">
                <a:solidFill>
                  <a:srgbClr val="002060"/>
                </a:solidFill>
              </a:rPr>
              <a:t>Is usually the last sentence </a:t>
            </a:r>
          </a:p>
          <a:p>
            <a:pPr marL="788670" lvl="1" indent="-514350">
              <a:spcBef>
                <a:spcPts val="1200"/>
              </a:spcBef>
              <a:buClr>
                <a:srgbClr val="C00000"/>
              </a:buClr>
              <a:buSzPct val="100000"/>
              <a:buFont typeface="Wingdings" pitchFamily="2" charset="2"/>
              <a:buChar char="§"/>
            </a:pPr>
            <a:endParaRPr lang="en-US" dirty="0" smtClean="0">
              <a:solidFill>
                <a:srgbClr val="002060"/>
              </a:solidFill>
            </a:endParaRPr>
          </a:p>
          <a:p>
            <a:pPr marL="514350" indent="-514350">
              <a:spcBef>
                <a:spcPts val="3000"/>
              </a:spcBef>
              <a:buClr>
                <a:srgbClr val="C00000"/>
              </a:buClr>
              <a:buSzPct val="100000"/>
              <a:buNone/>
            </a:pPr>
            <a:endParaRPr lang="en-US" dirty="0" smtClean="0"/>
          </a:p>
          <a:p>
            <a:pPr marL="514350" indent="-514350">
              <a:spcBef>
                <a:spcPts val="3000"/>
              </a:spcBef>
              <a:buClr>
                <a:srgbClr val="C00000"/>
              </a:buClr>
              <a:buSzPct val="100000"/>
              <a:buNone/>
            </a:pPr>
            <a:endParaRPr lang="en-US" dirty="0" smtClean="0">
              <a:solidFill>
                <a:srgbClr val="002060"/>
              </a:solidFill>
            </a:endParaRPr>
          </a:p>
          <a:p>
            <a:pPr marL="514350" indent="-514350">
              <a:spcBef>
                <a:spcPts val="1800"/>
              </a:spcBef>
              <a:buClr>
                <a:srgbClr val="C00000"/>
              </a:buClr>
              <a:buSzPct val="100000"/>
              <a:buNone/>
            </a:pPr>
            <a:endParaRPr lang="en-US" dirty="0" smtClean="0">
              <a:solidFill>
                <a:srgbClr val="002060"/>
              </a:solidFill>
            </a:endParaRPr>
          </a:p>
          <a:p>
            <a:pPr>
              <a:buNone/>
            </a:pPr>
            <a:endParaRPr lang="en-US" dirty="0" smtClean="0">
              <a:solidFill>
                <a:srgbClr val="0070C0"/>
              </a:solidFill>
            </a:endParaRPr>
          </a:p>
        </p:txBody>
      </p:sp>
    </p:spTree>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7" presetID="47" presetClass="entr" presetSubtype="0" fill="hold" grpId="0" nodeType="with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1000"/>
                                        <p:tgtEl>
                                          <p:spTgt spid="3">
                                            <p:txEl>
                                              <p:pRg st="2" end="2"/>
                                            </p:txEl>
                                          </p:spTgt>
                                        </p:tgtEl>
                                      </p:cBhvr>
                                    </p:animEffect>
                                    <p:anim calcmode="lin" valueType="num">
                                      <p:cBhvr>
                                        <p:cTn id="20"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2" presetID="47" presetClass="entr" presetSubtype="0" fill="hold" grpId="0" nodeType="with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Effect transition="in" filter="fade">
                                      <p:cBhvr>
                                        <p:cTn id="24" dur="1000"/>
                                        <p:tgtEl>
                                          <p:spTgt spid="3">
                                            <p:txEl>
                                              <p:pRg st="3" end="3"/>
                                            </p:txEl>
                                          </p:spTgt>
                                        </p:tgtEl>
                                      </p:cBhvr>
                                    </p:animEffect>
                                    <p:anim calcmode="lin" valueType="num">
                                      <p:cBhvr>
                                        <p:cTn id="2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7" presetClass="entr" presetSubtype="0"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Effect transition="in" filter="fade">
                                      <p:cBhvr>
                                        <p:cTn id="31" dur="1000"/>
                                        <p:tgtEl>
                                          <p:spTgt spid="3">
                                            <p:txEl>
                                              <p:pRg st="4" end="4"/>
                                            </p:txEl>
                                          </p:spTgt>
                                        </p:tgtEl>
                                      </p:cBhvr>
                                    </p:animEffect>
                                    <p:anim calcmode="lin" valueType="num">
                                      <p:cBhvr>
                                        <p:cTn id="3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3" dur="1000" fill="hold"/>
                                        <p:tgtEl>
                                          <p:spTgt spid="3">
                                            <p:txEl>
                                              <p:pRg st="4" end="4"/>
                                            </p:txEl>
                                          </p:spTgt>
                                        </p:tgtEl>
                                        <p:attrNameLst>
                                          <p:attrName>ppt_y</p:attrName>
                                        </p:attrNameLst>
                                      </p:cBhvr>
                                      <p:tavLst>
                                        <p:tav tm="0">
                                          <p:val>
                                            <p:strVal val="#ppt_y-.1"/>
                                          </p:val>
                                        </p:tav>
                                        <p:tav tm="100000">
                                          <p:val>
                                            <p:strVal val="#ppt_y"/>
                                          </p:val>
                                        </p:tav>
                                      </p:tavLst>
                                    </p:anim>
                                  </p:childTnLst>
                                </p:cTn>
                              </p:par>
                              <p:par>
                                <p:cTn id="34" presetID="47" presetClass="entr" presetSubtype="0" fill="hold" grpId="0" nodeType="withEffect">
                                  <p:stCondLst>
                                    <p:cond delay="0"/>
                                  </p:stCondLst>
                                  <p:childTnLst>
                                    <p:set>
                                      <p:cBhvr>
                                        <p:cTn id="35" dur="1" fill="hold">
                                          <p:stCondLst>
                                            <p:cond delay="0"/>
                                          </p:stCondLst>
                                        </p:cTn>
                                        <p:tgtEl>
                                          <p:spTgt spid="3">
                                            <p:txEl>
                                              <p:pRg st="5" end="5"/>
                                            </p:txEl>
                                          </p:spTgt>
                                        </p:tgtEl>
                                        <p:attrNameLst>
                                          <p:attrName>style.visibility</p:attrName>
                                        </p:attrNameLst>
                                      </p:cBhvr>
                                      <p:to>
                                        <p:strVal val="visible"/>
                                      </p:to>
                                    </p:set>
                                    <p:animEffect transition="in" filter="fade">
                                      <p:cBhvr>
                                        <p:cTn id="36" dur="1000"/>
                                        <p:tgtEl>
                                          <p:spTgt spid="3">
                                            <p:txEl>
                                              <p:pRg st="5" end="5"/>
                                            </p:txEl>
                                          </p:spTgt>
                                        </p:tgtEl>
                                      </p:cBhvr>
                                    </p:animEffect>
                                    <p:anim calcmode="lin" valueType="num">
                                      <p:cBhvr>
                                        <p:cTn id="37"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8" dur="1000" fill="hold"/>
                                        <p:tgtEl>
                                          <p:spTgt spid="3">
                                            <p:txEl>
                                              <p:pRg st="5" end="5"/>
                                            </p:txEl>
                                          </p:spTgt>
                                        </p:tgtEl>
                                        <p:attrNameLst>
                                          <p:attrName>ppt_y</p:attrName>
                                        </p:attrNameLst>
                                      </p:cBhvr>
                                      <p:tavLst>
                                        <p:tav tm="0">
                                          <p:val>
                                            <p:strVal val="#ppt_y-.1"/>
                                          </p:val>
                                        </p:tav>
                                        <p:tav tm="100000">
                                          <p:val>
                                            <p:strVal val="#ppt_y"/>
                                          </p:val>
                                        </p:tav>
                                      </p:tavLst>
                                    </p:anim>
                                  </p:childTnLst>
                                </p:cTn>
                              </p:par>
                              <p:par>
                                <p:cTn id="39" presetID="47" presetClass="entr" presetSubtype="0" fill="hold" grpId="0" nodeType="withEffect">
                                  <p:stCondLst>
                                    <p:cond delay="0"/>
                                  </p:stCondLst>
                                  <p:childTnLst>
                                    <p:set>
                                      <p:cBhvr>
                                        <p:cTn id="40" dur="1" fill="hold">
                                          <p:stCondLst>
                                            <p:cond delay="0"/>
                                          </p:stCondLst>
                                        </p:cTn>
                                        <p:tgtEl>
                                          <p:spTgt spid="3">
                                            <p:txEl>
                                              <p:pRg st="6" end="6"/>
                                            </p:txEl>
                                          </p:spTgt>
                                        </p:tgtEl>
                                        <p:attrNameLst>
                                          <p:attrName>style.visibility</p:attrName>
                                        </p:attrNameLst>
                                      </p:cBhvr>
                                      <p:to>
                                        <p:strVal val="visible"/>
                                      </p:to>
                                    </p:set>
                                    <p:animEffect transition="in" filter="fade">
                                      <p:cBhvr>
                                        <p:cTn id="41" dur="1000"/>
                                        <p:tgtEl>
                                          <p:spTgt spid="3">
                                            <p:txEl>
                                              <p:pRg st="6" end="6"/>
                                            </p:txEl>
                                          </p:spTgt>
                                        </p:tgtEl>
                                      </p:cBhvr>
                                    </p:animEffect>
                                    <p:anim calcmode="lin" valueType="num">
                                      <p:cBhvr>
                                        <p:cTn id="42"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3" dur="1000" fill="hold"/>
                                        <p:tgtEl>
                                          <p:spTgt spid="3">
                                            <p:txEl>
                                              <p:pRg st="6" end="6"/>
                                            </p:txEl>
                                          </p:spTgt>
                                        </p:tgtEl>
                                        <p:attrNameLst>
                                          <p:attrName>ppt_y</p:attrName>
                                        </p:attrNameLst>
                                      </p:cBhvr>
                                      <p:tavLst>
                                        <p:tav tm="0">
                                          <p:val>
                                            <p:strVal val="#ppt_y-.1"/>
                                          </p:val>
                                        </p:tav>
                                        <p:tav tm="100000">
                                          <p:val>
                                            <p:strVal val="#ppt_y"/>
                                          </p:val>
                                        </p:tav>
                                      </p:tavLst>
                                    </p:anim>
                                  </p:childTnLst>
                                </p:cTn>
                              </p:par>
                              <p:par>
                                <p:cTn id="44" presetID="47" presetClass="entr" presetSubtype="0" fill="hold" grpId="0" nodeType="withEffect">
                                  <p:stCondLst>
                                    <p:cond delay="0"/>
                                  </p:stCondLst>
                                  <p:childTnLst>
                                    <p:set>
                                      <p:cBhvr>
                                        <p:cTn id="45" dur="1" fill="hold">
                                          <p:stCondLst>
                                            <p:cond delay="0"/>
                                          </p:stCondLst>
                                        </p:cTn>
                                        <p:tgtEl>
                                          <p:spTgt spid="3">
                                            <p:txEl>
                                              <p:pRg st="7" end="7"/>
                                            </p:txEl>
                                          </p:spTgt>
                                        </p:tgtEl>
                                        <p:attrNameLst>
                                          <p:attrName>style.visibility</p:attrName>
                                        </p:attrNameLst>
                                      </p:cBhvr>
                                      <p:to>
                                        <p:strVal val="visible"/>
                                      </p:to>
                                    </p:set>
                                    <p:animEffect transition="in" filter="fade">
                                      <p:cBhvr>
                                        <p:cTn id="46" dur="1000"/>
                                        <p:tgtEl>
                                          <p:spTgt spid="3">
                                            <p:txEl>
                                              <p:pRg st="7" end="7"/>
                                            </p:txEl>
                                          </p:spTgt>
                                        </p:tgtEl>
                                      </p:cBhvr>
                                    </p:animEffect>
                                    <p:anim calcmode="lin" valueType="num">
                                      <p:cBhvr>
                                        <p:cTn id="47"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48"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marL="514350" indent="-514350">
              <a:spcBef>
                <a:spcPts val="3000"/>
              </a:spcBef>
            </a:pPr>
            <a:r>
              <a:rPr lang="en-US" dirty="0" smtClean="0"/>
              <a:t/>
            </a:r>
            <a:br>
              <a:rPr lang="en-US" dirty="0" smtClean="0"/>
            </a:br>
            <a:r>
              <a:rPr lang="en-US" dirty="0" smtClean="0">
                <a:solidFill>
                  <a:srgbClr val="C00000"/>
                </a:solidFill>
              </a:rPr>
              <a:t>CONCLUDING</a:t>
            </a:r>
            <a:r>
              <a:rPr lang="en-US" i="1" dirty="0" smtClean="0">
                <a:solidFill>
                  <a:srgbClr val="C00000"/>
                </a:solidFill>
              </a:rPr>
              <a:t> </a:t>
            </a:r>
            <a:r>
              <a:rPr lang="en-US" dirty="0" smtClean="0">
                <a:solidFill>
                  <a:srgbClr val="C00000"/>
                </a:solidFill>
              </a:rPr>
              <a:t>PARAGRAPH</a:t>
            </a:r>
          </a:p>
        </p:txBody>
      </p:sp>
      <p:sp>
        <p:nvSpPr>
          <p:cNvPr id="6" name="Slide Number Placeholder 5"/>
          <p:cNvSpPr>
            <a:spLocks noGrp="1"/>
          </p:cNvSpPr>
          <p:nvPr>
            <p:ph type="sldNum" sz="quarter" idx="12"/>
          </p:nvPr>
        </p:nvSpPr>
        <p:spPr/>
        <p:txBody>
          <a:bodyPr/>
          <a:lstStyle/>
          <a:p>
            <a:fld id="{74BC3FD7-E0B3-4D62-81DE-F5670A48E3AB}" type="slidenum">
              <a:rPr lang="en-US" smtClean="0"/>
              <a:pPr/>
              <a:t>5</a:t>
            </a:fld>
            <a:endParaRPr lang="en-US"/>
          </a:p>
        </p:txBody>
      </p:sp>
      <p:sp>
        <p:nvSpPr>
          <p:cNvPr id="3" name="Subtitle 2"/>
          <p:cNvSpPr>
            <a:spLocks noGrp="1"/>
          </p:cNvSpPr>
          <p:nvPr>
            <p:ph sz="quarter" idx="1"/>
          </p:nvPr>
        </p:nvSpPr>
        <p:spPr>
          <a:xfrm>
            <a:off x="1905000" y="1752600"/>
            <a:ext cx="6858000" cy="4724400"/>
          </a:xfrm>
        </p:spPr>
        <p:txBody>
          <a:bodyPr>
            <a:normAutofit/>
          </a:bodyPr>
          <a:lstStyle/>
          <a:p>
            <a:pPr marL="514350" indent="-514350">
              <a:spcBef>
                <a:spcPts val="3000"/>
              </a:spcBef>
              <a:buClr>
                <a:srgbClr val="C00000"/>
              </a:buClr>
              <a:buSzPct val="100000"/>
              <a:buNone/>
            </a:pPr>
            <a:r>
              <a:rPr lang="en-US" b="1" dirty="0" smtClean="0">
                <a:solidFill>
                  <a:srgbClr val="C00000"/>
                </a:solidFill>
              </a:rPr>
              <a:t>Includes</a:t>
            </a:r>
            <a:r>
              <a:rPr lang="en-US" dirty="0" smtClean="0">
                <a:solidFill>
                  <a:srgbClr val="C00000"/>
                </a:solidFill>
              </a:rPr>
              <a:t>:</a:t>
            </a:r>
          </a:p>
          <a:p>
            <a:pPr marL="514350" indent="-514350">
              <a:spcBef>
                <a:spcPts val="3000"/>
              </a:spcBef>
              <a:buClr>
                <a:srgbClr val="C00000"/>
              </a:buClr>
              <a:buSzPct val="100000"/>
              <a:buAutoNum type="arabicPeriod"/>
            </a:pPr>
            <a:r>
              <a:rPr lang="en-US" dirty="0" smtClean="0">
                <a:solidFill>
                  <a:srgbClr val="002060"/>
                </a:solidFill>
              </a:rPr>
              <a:t>A summary of main points / A restatement of thesis in different words</a:t>
            </a:r>
          </a:p>
          <a:p>
            <a:pPr marL="514350" indent="-514350">
              <a:spcBef>
                <a:spcPts val="3000"/>
              </a:spcBef>
              <a:buClr>
                <a:srgbClr val="C00000"/>
              </a:buClr>
              <a:buSzPct val="100000"/>
              <a:buAutoNum type="arabicPeriod"/>
            </a:pPr>
            <a:r>
              <a:rPr lang="en-US" dirty="0" smtClean="0">
                <a:solidFill>
                  <a:srgbClr val="002060"/>
                </a:solidFill>
              </a:rPr>
              <a:t>Final comment</a:t>
            </a:r>
            <a:endParaRPr lang="en-US" dirty="0" smtClean="0">
              <a:solidFill>
                <a:srgbClr val="0070C0"/>
              </a:solidFill>
            </a:endParaRPr>
          </a:p>
        </p:txBody>
      </p:sp>
    </p:spTree>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marL="514350" indent="-514350">
              <a:spcBef>
                <a:spcPts val="3000"/>
              </a:spcBef>
            </a:pPr>
            <a:r>
              <a:rPr lang="en-US" dirty="0" smtClean="0"/>
              <a:t/>
            </a:r>
            <a:br>
              <a:rPr lang="en-US" dirty="0" smtClean="0"/>
            </a:br>
            <a:r>
              <a:rPr lang="en-US" dirty="0" smtClean="0">
                <a:solidFill>
                  <a:srgbClr val="C00000"/>
                </a:solidFill>
              </a:rPr>
              <a:t>OUTLINING THE ESSAY BODY</a:t>
            </a:r>
          </a:p>
        </p:txBody>
      </p:sp>
      <p:sp>
        <p:nvSpPr>
          <p:cNvPr id="6" name="Slide Number Placeholder 5"/>
          <p:cNvSpPr>
            <a:spLocks noGrp="1"/>
          </p:cNvSpPr>
          <p:nvPr>
            <p:ph type="sldNum" sz="quarter" idx="12"/>
          </p:nvPr>
        </p:nvSpPr>
        <p:spPr/>
        <p:txBody>
          <a:bodyPr/>
          <a:lstStyle/>
          <a:p>
            <a:fld id="{74BC3FD7-E0B3-4D62-81DE-F5670A48E3AB}" type="slidenum">
              <a:rPr lang="en-US" smtClean="0"/>
              <a:pPr/>
              <a:t>6</a:t>
            </a:fld>
            <a:endParaRPr lang="en-US"/>
          </a:p>
        </p:txBody>
      </p:sp>
      <p:sp>
        <p:nvSpPr>
          <p:cNvPr id="3" name="Subtitle 2"/>
          <p:cNvSpPr>
            <a:spLocks noGrp="1"/>
          </p:cNvSpPr>
          <p:nvPr>
            <p:ph sz="quarter" idx="1"/>
          </p:nvPr>
        </p:nvSpPr>
        <p:spPr>
          <a:xfrm>
            <a:off x="304800" y="1600200"/>
            <a:ext cx="8458200" cy="4876800"/>
          </a:xfrm>
        </p:spPr>
        <p:txBody>
          <a:bodyPr>
            <a:normAutofit/>
          </a:bodyPr>
          <a:lstStyle/>
          <a:p>
            <a:pPr marL="514350" indent="-514350">
              <a:spcBef>
                <a:spcPts val="3000"/>
              </a:spcBef>
              <a:buClr>
                <a:srgbClr val="C00000"/>
              </a:buClr>
              <a:buSzPct val="100000"/>
              <a:buNone/>
            </a:pPr>
            <a:r>
              <a:rPr lang="en-US" b="1" dirty="0" smtClean="0">
                <a:solidFill>
                  <a:srgbClr val="C00000"/>
                </a:solidFill>
              </a:rPr>
              <a:t>A paragraph has</a:t>
            </a:r>
            <a:endParaRPr lang="en-US" dirty="0" smtClean="0">
              <a:solidFill>
                <a:srgbClr val="C00000"/>
              </a:solidFill>
            </a:endParaRPr>
          </a:p>
          <a:p>
            <a:pPr marL="514350" indent="-514350">
              <a:spcBef>
                <a:spcPts val="3000"/>
              </a:spcBef>
              <a:buClr>
                <a:srgbClr val="C00000"/>
              </a:buClr>
              <a:buSzPct val="100000"/>
              <a:buAutoNum type="arabicPeriod"/>
            </a:pPr>
            <a:r>
              <a:rPr lang="en-US" dirty="0" smtClean="0">
                <a:solidFill>
                  <a:srgbClr val="C00000"/>
                </a:solidFill>
              </a:rPr>
              <a:t>a topic sentence: </a:t>
            </a:r>
            <a:br>
              <a:rPr lang="en-US" dirty="0" smtClean="0">
                <a:solidFill>
                  <a:srgbClr val="C00000"/>
                </a:solidFill>
              </a:rPr>
            </a:br>
            <a:r>
              <a:rPr lang="en-US" dirty="0" smtClean="0">
                <a:solidFill>
                  <a:srgbClr val="002060"/>
                </a:solidFill>
              </a:rPr>
              <a:t>a complete sentence contains both a </a:t>
            </a:r>
            <a:r>
              <a:rPr lang="en-US" i="1" dirty="0" smtClean="0">
                <a:solidFill>
                  <a:srgbClr val="002060"/>
                </a:solidFill>
              </a:rPr>
              <a:t>topic</a:t>
            </a:r>
            <a:r>
              <a:rPr lang="en-US" dirty="0" smtClean="0">
                <a:solidFill>
                  <a:srgbClr val="002060"/>
                </a:solidFill>
              </a:rPr>
              <a:t> and a </a:t>
            </a:r>
            <a:r>
              <a:rPr lang="en-US" i="1" dirty="0" smtClean="0">
                <a:solidFill>
                  <a:srgbClr val="002060"/>
                </a:solidFill>
              </a:rPr>
              <a:t>controlling idea</a:t>
            </a:r>
            <a:r>
              <a:rPr lang="en-US" dirty="0" smtClean="0">
                <a:solidFill>
                  <a:srgbClr val="002060"/>
                </a:solidFill>
              </a:rPr>
              <a:t>.</a:t>
            </a:r>
          </a:p>
          <a:p>
            <a:pPr marL="514350" indent="-514350">
              <a:spcBef>
                <a:spcPts val="3000"/>
              </a:spcBef>
              <a:buClr>
                <a:srgbClr val="C00000"/>
              </a:buClr>
              <a:buSzPct val="100000"/>
              <a:buAutoNum type="arabicPeriod"/>
            </a:pPr>
            <a:r>
              <a:rPr lang="en-US" dirty="0" smtClean="0">
                <a:solidFill>
                  <a:srgbClr val="C00000"/>
                </a:solidFill>
              </a:rPr>
              <a:t>supporting details</a:t>
            </a:r>
          </a:p>
          <a:p>
            <a:pPr marL="514350" indent="-514350">
              <a:spcBef>
                <a:spcPts val="3000"/>
              </a:spcBef>
              <a:buClr>
                <a:srgbClr val="C00000"/>
              </a:buClr>
              <a:buSzPct val="100000"/>
              <a:buAutoNum type="arabicPeriod"/>
            </a:pPr>
            <a:r>
              <a:rPr lang="en-US" dirty="0" smtClean="0">
                <a:solidFill>
                  <a:srgbClr val="C00000"/>
                </a:solidFill>
              </a:rPr>
              <a:t>a concluding sentence: (not absolutely necessary)</a:t>
            </a:r>
            <a:r>
              <a:rPr lang="en-US" dirty="0" smtClean="0">
                <a:solidFill>
                  <a:srgbClr val="002060"/>
                </a:solidFill>
              </a:rPr>
              <a:t/>
            </a:r>
            <a:br>
              <a:rPr lang="en-US" dirty="0" smtClean="0">
                <a:solidFill>
                  <a:srgbClr val="002060"/>
                </a:solidFill>
              </a:rPr>
            </a:br>
            <a:r>
              <a:rPr lang="en-US" dirty="0" smtClean="0">
                <a:solidFill>
                  <a:srgbClr val="002060"/>
                </a:solidFill>
              </a:rPr>
              <a:t>a complete sentence signals the end / summarizes the main points of the paragraph</a:t>
            </a:r>
          </a:p>
          <a:p>
            <a:pPr marL="514350" indent="-514350">
              <a:spcBef>
                <a:spcPts val="3000"/>
              </a:spcBef>
              <a:buClr>
                <a:srgbClr val="C00000"/>
              </a:buClr>
              <a:buSzPct val="100000"/>
              <a:buAutoNum type="arabicPeriod"/>
            </a:pPr>
            <a:endParaRPr lang="en-US" dirty="0" smtClean="0">
              <a:solidFill>
                <a:srgbClr val="0070C0"/>
              </a:solidFill>
            </a:endParaRPr>
          </a:p>
        </p:txBody>
      </p:sp>
    </p:spTree>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7"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nvGraphicFramePr>
        <p:xfrm>
          <a:off x="0" y="0"/>
          <a:ext cx="5486400" cy="6812280"/>
        </p:xfrm>
        <a:graphic>
          <a:graphicData uri="http://schemas.openxmlformats.org/drawingml/2006/table">
            <a:tbl>
              <a:tblPr firstRow="1" bandRow="1">
                <a:tableStyleId>{68D230F3-CF80-4859-8CE7-A43EE81993B5}</a:tableStyleId>
              </a:tblPr>
              <a:tblGrid>
                <a:gridCol w="5486400"/>
              </a:tblGrid>
              <a:tr h="944348">
                <a:tc>
                  <a:txBody>
                    <a:bodyPr/>
                    <a:lstStyle/>
                    <a:p>
                      <a:pPr lvl="1"/>
                      <a:r>
                        <a:rPr lang="en-US" sz="1950" b="0" dirty="0" smtClean="0">
                          <a:solidFill>
                            <a:srgbClr val="C00000"/>
                          </a:solidFill>
                        </a:rPr>
                        <a:t>INTRODUCTION</a:t>
                      </a:r>
                    </a:p>
                    <a:p>
                      <a:pPr lvl="1">
                        <a:buFontTx/>
                        <a:buChar char="-"/>
                      </a:pPr>
                      <a:r>
                        <a:rPr lang="en-US" sz="1950" b="0" dirty="0" smtClean="0"/>
                        <a:t> General</a:t>
                      </a:r>
                      <a:r>
                        <a:rPr lang="en-US" sz="1950" b="0" baseline="0" dirty="0" smtClean="0"/>
                        <a:t> statements</a:t>
                      </a:r>
                    </a:p>
                    <a:p>
                      <a:pPr lvl="1">
                        <a:buFontTx/>
                        <a:buChar char="-"/>
                      </a:pPr>
                      <a:r>
                        <a:rPr lang="en-US" sz="1950" b="0" baseline="0" dirty="0" smtClean="0"/>
                        <a:t> Thesis statements</a:t>
                      </a:r>
                      <a:endParaRPr lang="en-US" sz="1950" b="0" dirty="0"/>
                    </a:p>
                  </a:txBody>
                  <a:tcPr>
                    <a:solidFill>
                      <a:schemeClr val="accent5">
                        <a:lumMod val="20000"/>
                        <a:lumOff val="80000"/>
                      </a:schemeClr>
                    </a:solidFill>
                  </a:tcPr>
                </a:tc>
              </a:tr>
              <a:tr h="4664505">
                <a:tc>
                  <a:txBody>
                    <a:bodyPr/>
                    <a:lstStyle/>
                    <a:p>
                      <a:pPr lvl="1"/>
                      <a:r>
                        <a:rPr lang="en-US" sz="1950" dirty="0" smtClean="0">
                          <a:solidFill>
                            <a:srgbClr val="C00000"/>
                          </a:solidFill>
                        </a:rPr>
                        <a:t>BODY</a:t>
                      </a:r>
                    </a:p>
                    <a:p>
                      <a:pPr marL="800100" lvl="1" indent="-342900">
                        <a:buAutoNum type="alphaUcPeriod"/>
                      </a:pPr>
                      <a:r>
                        <a:rPr lang="en-US" sz="1950" dirty="0" smtClean="0"/>
                        <a:t>Topic</a:t>
                      </a:r>
                      <a:r>
                        <a:rPr lang="en-US" sz="1950" baseline="0" dirty="0" smtClean="0"/>
                        <a:t> Sentence</a:t>
                      </a:r>
                      <a:br>
                        <a:rPr lang="en-US" sz="1950" baseline="0" dirty="0" smtClean="0"/>
                      </a:br>
                      <a:r>
                        <a:rPr lang="en-US" sz="1950" baseline="0" dirty="0" smtClean="0"/>
                        <a:t>1. Support</a:t>
                      </a:r>
                      <a:br>
                        <a:rPr lang="en-US" sz="1950" baseline="0" dirty="0" smtClean="0"/>
                      </a:br>
                      <a:r>
                        <a:rPr lang="en-US" sz="1950" baseline="0" dirty="0" smtClean="0"/>
                        <a:t>2. Support</a:t>
                      </a:r>
                      <a:br>
                        <a:rPr lang="en-US" sz="1950" baseline="0" dirty="0" smtClean="0"/>
                      </a:br>
                      <a:r>
                        <a:rPr lang="en-US" sz="1950" baseline="0" dirty="0" smtClean="0"/>
                        <a:t>3. Support</a:t>
                      </a:r>
                      <a:br>
                        <a:rPr lang="en-US" sz="1950" baseline="0" dirty="0" smtClean="0"/>
                      </a:br>
                      <a:r>
                        <a:rPr lang="en-US" sz="1950" baseline="0" dirty="0" smtClean="0"/>
                        <a:t>(concluding sentence)</a:t>
                      </a:r>
                    </a:p>
                    <a:p>
                      <a:pPr marL="800100" lvl="1" indent="-342900">
                        <a:buAutoNum type="alphaUcPeriod"/>
                      </a:pPr>
                      <a:r>
                        <a:rPr lang="en-US" sz="1950" baseline="0" dirty="0" smtClean="0"/>
                        <a:t>Topic Sentence</a:t>
                      </a:r>
                      <a:br>
                        <a:rPr lang="en-US" sz="1950" baseline="0" dirty="0" smtClean="0"/>
                      </a:br>
                      <a:r>
                        <a:rPr lang="en-US" sz="1950" baseline="0" dirty="0" smtClean="0"/>
                        <a:t>1. Support</a:t>
                      </a:r>
                      <a:br>
                        <a:rPr lang="en-US" sz="1950" baseline="0" dirty="0" smtClean="0"/>
                      </a:br>
                      <a:r>
                        <a:rPr lang="en-US" sz="1950" baseline="0" dirty="0" smtClean="0"/>
                        <a:t>2. Support</a:t>
                      </a:r>
                      <a:br>
                        <a:rPr lang="en-US" sz="1950" baseline="0" dirty="0" smtClean="0"/>
                      </a:br>
                      <a:r>
                        <a:rPr lang="en-US" sz="1950" baseline="0" dirty="0" smtClean="0"/>
                        <a:t>3. Support</a:t>
                      </a:r>
                      <a:br>
                        <a:rPr lang="en-US" sz="1950" baseline="0" dirty="0" smtClean="0"/>
                      </a:br>
                      <a:r>
                        <a:rPr lang="en-US" sz="1950" baseline="0" dirty="0" smtClean="0"/>
                        <a:t>(concluding sentence)</a:t>
                      </a:r>
                    </a:p>
                    <a:p>
                      <a:pPr marL="800100" marR="0" lvl="1" indent="-342900" algn="l" defTabSz="914400" rtl="0" eaLnBrk="1" fontAlgn="auto" latinLnBrk="0" hangingPunct="1">
                        <a:lnSpc>
                          <a:spcPct val="100000"/>
                        </a:lnSpc>
                        <a:spcBef>
                          <a:spcPts val="0"/>
                        </a:spcBef>
                        <a:spcAft>
                          <a:spcPts val="0"/>
                        </a:spcAft>
                        <a:buClrTx/>
                        <a:buSzTx/>
                        <a:buFontTx/>
                        <a:buAutoNum type="alphaUcPeriod"/>
                        <a:tabLst/>
                        <a:defRPr/>
                      </a:pPr>
                      <a:r>
                        <a:rPr lang="en-US" sz="1950" baseline="0" dirty="0" smtClean="0"/>
                        <a:t>Topic Sentence</a:t>
                      </a:r>
                      <a:br>
                        <a:rPr lang="en-US" sz="1950" baseline="0" dirty="0" smtClean="0"/>
                      </a:br>
                      <a:r>
                        <a:rPr lang="en-US" sz="1950" baseline="0" dirty="0" smtClean="0"/>
                        <a:t>1. Support</a:t>
                      </a:r>
                      <a:br>
                        <a:rPr lang="en-US" sz="1950" baseline="0" dirty="0" smtClean="0"/>
                      </a:br>
                      <a:r>
                        <a:rPr lang="en-US" sz="1950" baseline="0" dirty="0" smtClean="0"/>
                        <a:t>2. Support</a:t>
                      </a:r>
                      <a:br>
                        <a:rPr lang="en-US" sz="1950" baseline="0" dirty="0" smtClean="0"/>
                      </a:br>
                      <a:r>
                        <a:rPr lang="en-US" sz="1950" baseline="0" dirty="0" smtClean="0"/>
                        <a:t>3. Support</a:t>
                      </a:r>
                      <a:br>
                        <a:rPr lang="en-US" sz="1950" baseline="0" dirty="0" smtClean="0"/>
                      </a:br>
                      <a:r>
                        <a:rPr lang="en-US" sz="1950" baseline="0" dirty="0" smtClean="0"/>
                        <a:t>(concluding sentence)</a:t>
                      </a:r>
                      <a:endParaRPr lang="en-US" sz="1950" b="1" dirty="0"/>
                    </a:p>
                  </a:txBody>
                  <a:tcPr/>
                </a:tc>
              </a:tr>
              <a:tr h="944348">
                <a:tc>
                  <a:txBody>
                    <a:bodyPr/>
                    <a:lstStyle/>
                    <a:p>
                      <a:pPr lvl="1"/>
                      <a:r>
                        <a:rPr lang="en-US" sz="1950" dirty="0" smtClean="0">
                          <a:solidFill>
                            <a:srgbClr val="C00000"/>
                          </a:solidFill>
                        </a:rPr>
                        <a:t>CONCLUSION</a:t>
                      </a:r>
                    </a:p>
                    <a:p>
                      <a:pPr lvl="1"/>
                      <a:r>
                        <a:rPr lang="en-US" sz="1950" dirty="0" smtClean="0"/>
                        <a:t>- Restatement or summary of</a:t>
                      </a:r>
                      <a:r>
                        <a:rPr lang="en-US" sz="1950" baseline="0" dirty="0" smtClean="0"/>
                        <a:t> the main points</a:t>
                      </a:r>
                    </a:p>
                    <a:p>
                      <a:pPr lvl="1"/>
                      <a:r>
                        <a:rPr lang="en-US" sz="1950" baseline="0" dirty="0" smtClean="0"/>
                        <a:t>- Final comment</a:t>
                      </a:r>
                      <a:endParaRPr lang="en-US" sz="1950" b="1" dirty="0"/>
                    </a:p>
                  </a:txBody>
                  <a:tcPr>
                    <a:solidFill>
                      <a:srgbClr val="FAFFBB"/>
                    </a:solidFill>
                  </a:tcPr>
                </a:tc>
              </a:tr>
            </a:tbl>
          </a:graphicData>
        </a:graphic>
      </p:graphicFrame>
      <p:sp>
        <p:nvSpPr>
          <p:cNvPr id="10" name="Line Callout 1 9"/>
          <p:cNvSpPr/>
          <p:nvPr/>
        </p:nvSpPr>
        <p:spPr>
          <a:xfrm>
            <a:off x="5486400" y="304800"/>
            <a:ext cx="3505200" cy="609600"/>
          </a:xfrm>
          <a:prstGeom prst="borderCallout1">
            <a:avLst>
              <a:gd name="adj1" fmla="val 18750"/>
              <a:gd name="adj2" fmla="val -8333"/>
              <a:gd name="adj3" fmla="val 83515"/>
              <a:gd name="adj4" fmla="val -82806"/>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solidFill>
                <a:srgbClr val="C00000"/>
              </a:solidFill>
            </a:endParaRPr>
          </a:p>
          <a:p>
            <a:pPr algn="ctr"/>
            <a:r>
              <a:rPr lang="en-US" dirty="0" smtClean="0">
                <a:solidFill>
                  <a:srgbClr val="C00000"/>
                </a:solidFill>
              </a:rPr>
              <a:t>Restate the question and answer it with a thesis statement</a:t>
            </a:r>
          </a:p>
          <a:p>
            <a:pPr algn="ctr"/>
            <a:endParaRPr lang="en-US" dirty="0" smtClean="0">
              <a:solidFill>
                <a:srgbClr val="C00000"/>
              </a:solidFill>
            </a:endParaRPr>
          </a:p>
        </p:txBody>
      </p:sp>
      <p:grpSp>
        <p:nvGrpSpPr>
          <p:cNvPr id="2" name="Group 24"/>
          <p:cNvGrpSpPr/>
          <p:nvPr/>
        </p:nvGrpSpPr>
        <p:grpSpPr>
          <a:xfrm>
            <a:off x="2209800" y="3200400"/>
            <a:ext cx="543340" cy="685800"/>
            <a:chOff x="2209800" y="3200400"/>
            <a:chExt cx="543340" cy="685800"/>
          </a:xfrm>
        </p:grpSpPr>
        <p:cxnSp>
          <p:nvCxnSpPr>
            <p:cNvPr id="20" name="Straight Connector 19"/>
            <p:cNvCxnSpPr/>
            <p:nvPr/>
          </p:nvCxnSpPr>
          <p:spPr>
            <a:xfrm>
              <a:off x="2209800" y="3200400"/>
              <a:ext cx="533400" cy="0"/>
            </a:xfrm>
            <a:prstGeom prst="line">
              <a:avLst/>
            </a:prstGeom>
            <a:ln w="1905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flipH="1">
              <a:off x="2743200" y="3200400"/>
              <a:ext cx="9940" cy="685800"/>
            </a:xfrm>
            <a:prstGeom prst="line">
              <a:avLst/>
            </a:prstGeom>
            <a:ln w="1905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2209800" y="3886200"/>
              <a:ext cx="533400" cy="0"/>
            </a:xfrm>
            <a:prstGeom prst="line">
              <a:avLst/>
            </a:prstGeom>
            <a:ln w="19050" cap="rnd">
              <a:solidFill>
                <a:srgbClr val="002060"/>
              </a:solidFill>
            </a:ln>
          </p:spPr>
          <p:style>
            <a:lnRef idx="1">
              <a:schemeClr val="accent1"/>
            </a:lnRef>
            <a:fillRef idx="0">
              <a:schemeClr val="accent1"/>
            </a:fillRef>
            <a:effectRef idx="0">
              <a:schemeClr val="accent1"/>
            </a:effectRef>
            <a:fontRef idx="minor">
              <a:schemeClr val="tx1"/>
            </a:fontRef>
          </p:style>
        </p:cxnSp>
      </p:grpSp>
      <p:sp>
        <p:nvSpPr>
          <p:cNvPr id="26" name="Line Callout 1 25"/>
          <p:cNvSpPr/>
          <p:nvPr/>
        </p:nvSpPr>
        <p:spPr>
          <a:xfrm>
            <a:off x="5585792" y="3352800"/>
            <a:ext cx="3505200" cy="609600"/>
          </a:xfrm>
          <a:prstGeom prst="borderCallout1">
            <a:avLst>
              <a:gd name="adj1" fmla="val 18750"/>
              <a:gd name="adj2" fmla="val -8333"/>
              <a:gd name="adj3" fmla="val 25544"/>
              <a:gd name="adj4" fmla="val -80140"/>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solidFill>
                <a:srgbClr val="C00000"/>
              </a:solidFill>
            </a:endParaRPr>
          </a:p>
          <a:p>
            <a:pPr algn="ctr"/>
            <a:r>
              <a:rPr lang="en-US" dirty="0" smtClean="0">
                <a:solidFill>
                  <a:srgbClr val="C00000"/>
                </a:solidFill>
              </a:rPr>
              <a:t>These are equal in importance and written in parallel form</a:t>
            </a:r>
          </a:p>
          <a:p>
            <a:pPr algn="ctr"/>
            <a:endParaRPr lang="en-US" dirty="0"/>
          </a:p>
        </p:txBody>
      </p:sp>
      <p:sp>
        <p:nvSpPr>
          <p:cNvPr id="27" name="Line Callout 1 26"/>
          <p:cNvSpPr/>
          <p:nvPr/>
        </p:nvSpPr>
        <p:spPr>
          <a:xfrm>
            <a:off x="6019800" y="1600200"/>
            <a:ext cx="2895600" cy="609600"/>
          </a:xfrm>
          <a:prstGeom prst="borderCallout1">
            <a:avLst>
              <a:gd name="adj1" fmla="val 18750"/>
              <a:gd name="adj2" fmla="val -8333"/>
              <a:gd name="adj3" fmla="val -76630"/>
              <a:gd name="adj4" fmla="val -156411"/>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solidFill>
                <a:srgbClr val="C00000"/>
              </a:solidFill>
            </a:endParaRPr>
          </a:p>
          <a:p>
            <a:pPr algn="ctr"/>
            <a:r>
              <a:rPr lang="en-US" dirty="0" smtClean="0">
                <a:solidFill>
                  <a:srgbClr val="C00000"/>
                </a:solidFill>
              </a:rPr>
              <a:t>Write transition signals between paragraphs</a:t>
            </a:r>
          </a:p>
          <a:p>
            <a:pPr algn="ct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
            </a:r>
            <a:br>
              <a:rPr lang="en-US" dirty="0" smtClean="0"/>
            </a:br>
            <a:r>
              <a:rPr lang="en-US" dirty="0" smtClean="0"/>
              <a:t>UNDERSTANDING ESSAY QUESTIONS</a:t>
            </a:r>
            <a:endParaRPr lang="en-US" b="1" dirty="0">
              <a:solidFill>
                <a:srgbClr val="0070C0"/>
              </a:solidFill>
            </a:endParaRPr>
          </a:p>
        </p:txBody>
      </p:sp>
      <p:sp>
        <p:nvSpPr>
          <p:cNvPr id="6" name="Slide Number Placeholder 5"/>
          <p:cNvSpPr>
            <a:spLocks noGrp="1"/>
          </p:cNvSpPr>
          <p:nvPr>
            <p:ph type="sldNum" sz="quarter" idx="12"/>
          </p:nvPr>
        </p:nvSpPr>
        <p:spPr/>
        <p:txBody>
          <a:bodyPr/>
          <a:lstStyle/>
          <a:p>
            <a:fld id="{74BC3FD7-E0B3-4D62-81DE-F5670A48E3AB}" type="slidenum">
              <a:rPr lang="en-US" smtClean="0"/>
              <a:pPr/>
              <a:t>8</a:t>
            </a:fld>
            <a:endParaRPr lang="en-US"/>
          </a:p>
        </p:txBody>
      </p:sp>
      <p:sp>
        <p:nvSpPr>
          <p:cNvPr id="3" name="Subtitle 2"/>
          <p:cNvSpPr>
            <a:spLocks noGrp="1"/>
          </p:cNvSpPr>
          <p:nvPr>
            <p:ph sz="quarter" idx="1"/>
          </p:nvPr>
        </p:nvSpPr>
        <p:spPr>
          <a:xfrm>
            <a:off x="381000" y="1600200"/>
            <a:ext cx="8382000" cy="4572000"/>
          </a:xfrm>
        </p:spPr>
        <p:txBody>
          <a:bodyPr>
            <a:normAutofit/>
          </a:bodyPr>
          <a:lstStyle/>
          <a:p>
            <a:pPr marL="514350" indent="-514350">
              <a:spcBef>
                <a:spcPts val="3000"/>
              </a:spcBef>
              <a:buClr>
                <a:srgbClr val="C00000"/>
              </a:buClr>
              <a:buSzPct val="100000"/>
              <a:buNone/>
            </a:pPr>
            <a:r>
              <a:rPr lang="en-US" dirty="0" smtClean="0">
                <a:solidFill>
                  <a:srgbClr val="002060"/>
                </a:solidFill>
              </a:rPr>
              <a:t>	</a:t>
            </a:r>
            <a:r>
              <a:rPr lang="en-US" b="1" dirty="0" smtClean="0">
                <a:solidFill>
                  <a:srgbClr val="C00000"/>
                </a:solidFill>
              </a:rPr>
              <a:t>Types of question</a:t>
            </a:r>
          </a:p>
          <a:p>
            <a:pPr marL="514350" indent="-514350">
              <a:spcBef>
                <a:spcPts val="3000"/>
              </a:spcBef>
              <a:buClr>
                <a:srgbClr val="C00000"/>
              </a:buClr>
              <a:buSzPct val="100000"/>
              <a:buAutoNum type="arabicPeriod"/>
            </a:pPr>
            <a:r>
              <a:rPr lang="en-US" dirty="0" smtClean="0">
                <a:solidFill>
                  <a:srgbClr val="0070C0"/>
                </a:solidFill>
              </a:rPr>
              <a:t>Factual Recall</a:t>
            </a:r>
          </a:p>
          <a:p>
            <a:pPr marL="514350" indent="-514350">
              <a:spcBef>
                <a:spcPts val="3000"/>
              </a:spcBef>
              <a:buClr>
                <a:srgbClr val="C00000"/>
              </a:buClr>
              <a:buSzPct val="100000"/>
              <a:buFont typeface="Wingdings 2"/>
              <a:buAutoNum type="arabicPeriod"/>
            </a:pPr>
            <a:r>
              <a:rPr lang="en-US" dirty="0" smtClean="0">
                <a:solidFill>
                  <a:srgbClr val="0070C0"/>
                </a:solidFill>
              </a:rPr>
              <a:t>Analysis / Explanation of Relationships</a:t>
            </a:r>
          </a:p>
          <a:p>
            <a:pPr marL="514350" indent="-514350">
              <a:spcBef>
                <a:spcPts val="3000"/>
              </a:spcBef>
              <a:buClr>
                <a:srgbClr val="C00000"/>
              </a:buClr>
              <a:buSzPct val="100000"/>
              <a:buFont typeface="Wingdings 2"/>
              <a:buAutoNum type="arabicPeriod"/>
            </a:pPr>
            <a:r>
              <a:rPr lang="en-US" dirty="0" smtClean="0">
                <a:solidFill>
                  <a:srgbClr val="0070C0"/>
                </a:solidFill>
              </a:rPr>
              <a:t>Synthesis / Application of previously learned principles</a:t>
            </a:r>
          </a:p>
          <a:p>
            <a:pPr marL="514350" indent="-514350">
              <a:spcBef>
                <a:spcPts val="3000"/>
              </a:spcBef>
              <a:buClr>
                <a:srgbClr val="C00000"/>
              </a:buClr>
              <a:buSzPct val="100000"/>
              <a:buFont typeface="Wingdings 2"/>
              <a:buAutoNum type="arabicPeriod"/>
            </a:pPr>
            <a:r>
              <a:rPr lang="en-US" dirty="0" smtClean="0">
                <a:solidFill>
                  <a:srgbClr val="0070C0"/>
                </a:solidFill>
              </a:rPr>
              <a:t>Opinion</a:t>
            </a:r>
          </a:p>
          <a:p>
            <a:pPr marL="514350" indent="-514350">
              <a:spcBef>
                <a:spcPts val="3000"/>
              </a:spcBef>
              <a:buClr>
                <a:srgbClr val="C00000"/>
              </a:buClr>
              <a:buSzPct val="100000"/>
              <a:buAutoNum type="arabicPeriod"/>
            </a:pPr>
            <a:endParaRPr lang="en-US" dirty="0" smtClean="0"/>
          </a:p>
          <a:p>
            <a:pPr marL="514350" indent="-514350">
              <a:spcBef>
                <a:spcPts val="3000"/>
              </a:spcBef>
              <a:buClr>
                <a:srgbClr val="C00000"/>
              </a:buClr>
              <a:buSzPct val="100000"/>
              <a:buNone/>
            </a:pPr>
            <a:endParaRPr lang="en-US" dirty="0" smtClean="0">
              <a:solidFill>
                <a:srgbClr val="002060"/>
              </a:solidFill>
            </a:endParaRPr>
          </a:p>
          <a:p>
            <a:pPr marL="514350" indent="-514350">
              <a:spcBef>
                <a:spcPts val="1800"/>
              </a:spcBef>
              <a:buClr>
                <a:srgbClr val="C00000"/>
              </a:buClr>
              <a:buSzPct val="100000"/>
              <a:buNone/>
            </a:pPr>
            <a:endParaRPr lang="en-US" dirty="0" smtClean="0">
              <a:solidFill>
                <a:srgbClr val="002060"/>
              </a:solidFill>
            </a:endParaRPr>
          </a:p>
          <a:p>
            <a:pPr>
              <a:buNone/>
            </a:pPr>
            <a:endParaRPr lang="en-US" dirty="0" smtClean="0">
              <a:solidFill>
                <a:srgbClr val="0070C0"/>
              </a:solidFill>
            </a:endParaRPr>
          </a:p>
        </p:txBody>
      </p:sp>
    </p:spTree>
  </p:cSld>
  <p:clrMapOvr>
    <a:masterClrMapping/>
  </p:clrMapOvr>
  <p:transition>
    <p:comb/>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
            </a:r>
            <a:br>
              <a:rPr lang="en-US" dirty="0" smtClean="0"/>
            </a:br>
            <a:r>
              <a:rPr lang="en-US" dirty="0" smtClean="0"/>
              <a:t>UNDERSTANDING ESSAY QUESTIONS</a:t>
            </a:r>
            <a:endParaRPr lang="en-US" b="1" dirty="0">
              <a:solidFill>
                <a:srgbClr val="0070C0"/>
              </a:solidFill>
            </a:endParaRPr>
          </a:p>
        </p:txBody>
      </p:sp>
      <p:sp>
        <p:nvSpPr>
          <p:cNvPr id="6" name="Slide Number Placeholder 5"/>
          <p:cNvSpPr>
            <a:spLocks noGrp="1"/>
          </p:cNvSpPr>
          <p:nvPr>
            <p:ph type="sldNum" sz="quarter" idx="12"/>
          </p:nvPr>
        </p:nvSpPr>
        <p:spPr/>
        <p:txBody>
          <a:bodyPr/>
          <a:lstStyle/>
          <a:p>
            <a:fld id="{74BC3FD7-E0B3-4D62-81DE-F5670A48E3AB}" type="slidenum">
              <a:rPr lang="en-US" smtClean="0"/>
              <a:pPr/>
              <a:t>9</a:t>
            </a:fld>
            <a:endParaRPr lang="en-US"/>
          </a:p>
        </p:txBody>
      </p:sp>
      <p:sp>
        <p:nvSpPr>
          <p:cNvPr id="3" name="Subtitle 2"/>
          <p:cNvSpPr>
            <a:spLocks noGrp="1"/>
          </p:cNvSpPr>
          <p:nvPr>
            <p:ph sz="quarter" idx="1"/>
          </p:nvPr>
        </p:nvSpPr>
        <p:spPr>
          <a:xfrm>
            <a:off x="381000" y="1600200"/>
            <a:ext cx="8382000" cy="4572000"/>
          </a:xfrm>
        </p:spPr>
        <p:txBody>
          <a:bodyPr>
            <a:normAutofit/>
          </a:bodyPr>
          <a:lstStyle/>
          <a:p>
            <a:pPr marL="514350" indent="-514350">
              <a:spcBef>
                <a:spcPts val="3000"/>
              </a:spcBef>
              <a:buClr>
                <a:srgbClr val="C00000"/>
              </a:buClr>
              <a:buSzPct val="100000"/>
              <a:buNone/>
            </a:pPr>
            <a:r>
              <a:rPr lang="en-US" dirty="0" smtClean="0">
                <a:solidFill>
                  <a:srgbClr val="002060"/>
                </a:solidFill>
              </a:rPr>
              <a:t>	</a:t>
            </a:r>
            <a:r>
              <a:rPr lang="en-US" b="1" dirty="0" smtClean="0">
                <a:solidFill>
                  <a:srgbClr val="C00000"/>
                </a:solidFill>
              </a:rPr>
              <a:t>Factual Recall</a:t>
            </a:r>
          </a:p>
          <a:p>
            <a:pPr marL="514350" indent="-514350">
              <a:spcBef>
                <a:spcPts val="3000"/>
              </a:spcBef>
              <a:buClr>
                <a:srgbClr val="C00000"/>
              </a:buClr>
              <a:buSzPct val="100000"/>
              <a:buFont typeface="Wingdings 2"/>
              <a:buAutoNum type="arabicPeriod"/>
            </a:pPr>
            <a:r>
              <a:rPr lang="en-US" dirty="0" smtClean="0">
                <a:solidFill>
                  <a:srgbClr val="C00000"/>
                </a:solidFill>
              </a:rPr>
              <a:t>Cues:</a:t>
            </a:r>
            <a:r>
              <a:rPr lang="en-US" dirty="0" smtClean="0"/>
              <a:t> 	</a:t>
            </a:r>
            <a:r>
              <a:rPr lang="en-US" i="1" dirty="0" smtClean="0">
                <a:solidFill>
                  <a:srgbClr val="0070C0"/>
                </a:solidFill>
              </a:rPr>
              <a:t>NAME, LIST, STATE, SUMMARIZE, 		OUTLINE</a:t>
            </a:r>
          </a:p>
          <a:p>
            <a:pPr marL="514350" indent="-514350">
              <a:spcBef>
                <a:spcPts val="3000"/>
              </a:spcBef>
              <a:buClr>
                <a:srgbClr val="C00000"/>
              </a:buClr>
              <a:buSzPct val="100000"/>
              <a:buFont typeface="Wingdings 2"/>
              <a:buAutoNum type="arabicPeriod"/>
            </a:pPr>
            <a:r>
              <a:rPr lang="en-US" dirty="0" smtClean="0">
                <a:solidFill>
                  <a:srgbClr val="C00000"/>
                </a:solidFill>
              </a:rPr>
              <a:t>Strategies: 	</a:t>
            </a:r>
            <a:r>
              <a:rPr lang="en-US" dirty="0" smtClean="0">
                <a:solidFill>
                  <a:srgbClr val="0070C0"/>
                </a:solidFill>
              </a:rPr>
              <a:t>restate or summarize from your 			notes</a:t>
            </a:r>
          </a:p>
          <a:p>
            <a:pPr marL="514350" indent="-514350">
              <a:spcBef>
                <a:spcPts val="3000"/>
              </a:spcBef>
              <a:buClr>
                <a:srgbClr val="C00000"/>
              </a:buClr>
              <a:buSzPct val="100000"/>
              <a:buNone/>
            </a:pPr>
            <a:endParaRPr lang="en-US" dirty="0" smtClean="0"/>
          </a:p>
          <a:p>
            <a:pPr marL="514350" indent="-514350">
              <a:spcBef>
                <a:spcPts val="3000"/>
              </a:spcBef>
              <a:buClr>
                <a:srgbClr val="C00000"/>
              </a:buClr>
              <a:buSzPct val="100000"/>
              <a:buNone/>
            </a:pPr>
            <a:endParaRPr lang="en-US" dirty="0" smtClean="0">
              <a:solidFill>
                <a:srgbClr val="002060"/>
              </a:solidFill>
            </a:endParaRPr>
          </a:p>
          <a:p>
            <a:pPr marL="514350" indent="-514350">
              <a:spcBef>
                <a:spcPts val="1800"/>
              </a:spcBef>
              <a:buClr>
                <a:srgbClr val="C00000"/>
              </a:buClr>
              <a:buSzPct val="100000"/>
              <a:buNone/>
            </a:pPr>
            <a:endParaRPr lang="en-US" dirty="0" smtClean="0">
              <a:solidFill>
                <a:srgbClr val="002060"/>
              </a:solidFill>
            </a:endParaRPr>
          </a:p>
          <a:p>
            <a:pPr>
              <a:buNone/>
            </a:pPr>
            <a:endParaRPr lang="en-US" dirty="0" smtClean="0">
              <a:solidFill>
                <a:srgbClr val="0070C0"/>
              </a:solidFill>
            </a:endParaRPr>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1_Civic">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ivic">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Civic</Template>
  <TotalTime>3583</TotalTime>
  <Words>1234</Words>
  <Application>Microsoft Office PowerPoint</Application>
  <PresentationFormat>On-screen Show (4:3)</PresentationFormat>
  <Paragraphs>228</Paragraphs>
  <Slides>38</Slides>
  <Notes>0</Notes>
  <HiddenSlides>0</HiddenSlides>
  <MMClips>0</MMClips>
  <ScaleCrop>false</ScaleCrop>
  <HeadingPairs>
    <vt:vector size="4" baseType="variant">
      <vt:variant>
        <vt:lpstr>Theme</vt:lpstr>
      </vt:variant>
      <vt:variant>
        <vt:i4>2</vt:i4>
      </vt:variant>
      <vt:variant>
        <vt:lpstr>Slide Titles</vt:lpstr>
      </vt:variant>
      <vt:variant>
        <vt:i4>38</vt:i4>
      </vt:variant>
    </vt:vector>
  </HeadingPairs>
  <TitlesOfParts>
    <vt:vector size="40" baseType="lpstr">
      <vt:lpstr>1_Civic</vt:lpstr>
      <vt:lpstr>Office Theme</vt:lpstr>
      <vt:lpstr>WRITING EXAM ESSAYS</vt:lpstr>
      <vt:lpstr> GENERAL ESSAY ORGANIZATION</vt:lpstr>
      <vt:lpstr> INTRODUCTORY PARAGRAPH</vt:lpstr>
      <vt:lpstr>  INTRODUCTORY PARAGRAPH</vt:lpstr>
      <vt:lpstr> CONCLUDING PARAGRAPH</vt:lpstr>
      <vt:lpstr> OUTLINING THE ESSAY BODY</vt:lpstr>
      <vt:lpstr>PowerPoint Presentation</vt:lpstr>
      <vt:lpstr> UNDERSTANDING ESSAY QUESTIONS</vt:lpstr>
      <vt:lpstr> UNDERSTANDING ESSAY QUESTIONS</vt:lpstr>
      <vt:lpstr> UNDERSTANDING QUESTIONS</vt:lpstr>
      <vt:lpstr> UNDERSTANDING QUESTIONS</vt:lpstr>
      <vt:lpstr> UNDERSTANDING QUESTIONS</vt:lpstr>
      <vt:lpstr> EXAMPLES OF ESSAY QUESTIONS</vt:lpstr>
      <vt:lpstr> EXAMPLES OF ESSAY QUESTIONS</vt:lpstr>
      <vt:lpstr>ESSAY OUTLINING: EXAMPLES</vt:lpstr>
      <vt:lpstr>MORE ESSAY QUESTIONS</vt:lpstr>
      <vt:lpstr>MORE ESSAY QUESTIONS</vt:lpstr>
      <vt:lpstr>MORE ESSAY QUESTIONS</vt:lpstr>
      <vt:lpstr>MORE ESSAY QUESTIONS</vt:lpstr>
      <vt:lpstr>REFERENCES</vt:lpstr>
      <vt:lpstr>Writing Practice</vt:lpstr>
      <vt:lpstr>Topic Sentences</vt:lpstr>
      <vt:lpstr>Topic Sentence – the controlling idea</vt:lpstr>
      <vt:lpstr>Topic Sentence – the controlling idea</vt:lpstr>
      <vt:lpstr>Topic Sentence – the controlling idea</vt:lpstr>
      <vt:lpstr>Topic Sentence – the controlling idea</vt:lpstr>
      <vt:lpstr>Topic Sentence – the controlling idea</vt:lpstr>
      <vt:lpstr>Topic Sentence – the controlling idea</vt:lpstr>
      <vt:lpstr>Unity</vt:lpstr>
      <vt:lpstr>Unity</vt:lpstr>
      <vt:lpstr>Unity</vt:lpstr>
      <vt:lpstr>Coherence</vt:lpstr>
      <vt:lpstr>Coherence</vt:lpstr>
      <vt:lpstr>Criteria for Marking Essays</vt:lpstr>
      <vt:lpstr>ESSAY ORGANIZATION</vt:lpstr>
      <vt:lpstr>PARAGRAPH ORGANIZATION</vt:lpstr>
      <vt:lpstr>PARAGRAPH ORGANIZATION</vt:lpstr>
      <vt:lpstr>LANGUAGE</vt:lpstr>
    </vt:vector>
  </TitlesOfParts>
  <Company>Grizli777</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FOCUS ON PRONUNCIATION</dc:title>
  <dc:creator>user</dc:creator>
  <cp:lastModifiedBy>Hoai Minh</cp:lastModifiedBy>
  <cp:revision>128</cp:revision>
  <dcterms:created xsi:type="dcterms:W3CDTF">2014-03-07T10:37:04Z</dcterms:created>
  <dcterms:modified xsi:type="dcterms:W3CDTF">2015-05-16T09:32:18Z</dcterms:modified>
</cp:coreProperties>
</file>